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80" r:id="rId5"/>
    <p:sldId id="484" r:id="rId6"/>
    <p:sldId id="482" r:id="rId7"/>
    <p:sldId id="485" r:id="rId8"/>
    <p:sldId id="501" r:id="rId9"/>
    <p:sldId id="499" r:id="rId10"/>
    <p:sldId id="488" r:id="rId11"/>
    <p:sldId id="494" r:id="rId12"/>
    <p:sldId id="498" r:id="rId13"/>
    <p:sldId id="496" r:id="rId14"/>
    <p:sldId id="500" r:id="rId15"/>
    <p:sldId id="40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100A0-4845-4FA1-8791-66F0A09EC7A4}" v="11" dt="2020-01-30T19:55:45.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47356" autoAdjust="0"/>
  </p:normalViewPr>
  <p:slideViewPr>
    <p:cSldViewPr snapToGrid="0">
      <p:cViewPr varScale="1">
        <p:scale>
          <a:sx n="54" d="100"/>
          <a:sy n="54" d="100"/>
        </p:scale>
        <p:origin x="28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Medalen" userId="6e9b3a74-18e2-4f11-8a1d-2b9dc7bcf1dd" providerId="ADAL" clId="{2BECBA4C-10B5-4CCB-9AB3-5C22142E126A}"/>
    <pc:docChg chg="undo custSel addSld delSld modSld sldOrd">
      <pc:chgData name="Nikki Medalen" userId="6e9b3a74-18e2-4f11-8a1d-2b9dc7bcf1dd" providerId="ADAL" clId="{2BECBA4C-10B5-4CCB-9AB3-5C22142E126A}" dt="2020-01-30T19:57:52.071" v="448" actId="20577"/>
      <pc:docMkLst>
        <pc:docMk/>
      </pc:docMkLst>
      <pc:sldChg chg="modNotesTx">
        <pc:chgData name="Nikki Medalen" userId="6e9b3a74-18e2-4f11-8a1d-2b9dc7bcf1dd" providerId="ADAL" clId="{2BECBA4C-10B5-4CCB-9AB3-5C22142E126A}" dt="2020-01-30T19:46:36" v="41" actId="20577"/>
        <pc:sldMkLst>
          <pc:docMk/>
          <pc:sldMk cId="2142391056" sldId="480"/>
        </pc:sldMkLst>
      </pc:sldChg>
      <pc:sldChg chg="delSp add del modAnim modNotesTx">
        <pc:chgData name="Nikki Medalen" userId="6e9b3a74-18e2-4f11-8a1d-2b9dc7bcf1dd" providerId="ADAL" clId="{2BECBA4C-10B5-4CCB-9AB3-5C22142E126A}" dt="2020-01-30T19:48:49.314" v="218" actId="20577"/>
        <pc:sldMkLst>
          <pc:docMk/>
          <pc:sldMk cId="1775347312" sldId="488"/>
        </pc:sldMkLst>
        <pc:picChg chg="del">
          <ac:chgData name="Nikki Medalen" userId="6e9b3a74-18e2-4f11-8a1d-2b9dc7bcf1dd" providerId="ADAL" clId="{2BECBA4C-10B5-4CCB-9AB3-5C22142E126A}" dt="2020-01-30T19:40:27.272" v="39"/>
          <ac:picMkLst>
            <pc:docMk/>
            <pc:sldMk cId="1775347312" sldId="488"/>
            <ac:picMk id="3" creationId="{D6CD4AA7-B3F9-43A1-A67D-D3BB561504F6}"/>
          </ac:picMkLst>
        </pc:picChg>
      </pc:sldChg>
      <pc:sldChg chg="addSp delSp modSp ord modAnim modNotesTx">
        <pc:chgData name="Nikki Medalen" userId="6e9b3a74-18e2-4f11-8a1d-2b9dc7bcf1dd" providerId="ADAL" clId="{2BECBA4C-10B5-4CCB-9AB3-5C22142E126A}" dt="2020-01-30T19:56:18.065" v="355" actId="113"/>
        <pc:sldMkLst>
          <pc:docMk/>
          <pc:sldMk cId="16012630" sldId="494"/>
        </pc:sldMkLst>
        <pc:spChg chg="mod">
          <ac:chgData name="Nikki Medalen" userId="6e9b3a74-18e2-4f11-8a1d-2b9dc7bcf1dd" providerId="ADAL" clId="{2BECBA4C-10B5-4CCB-9AB3-5C22142E126A}" dt="2020-01-30T19:55:45.235" v="289" actId="207"/>
          <ac:spMkLst>
            <pc:docMk/>
            <pc:sldMk cId="16012630" sldId="494"/>
            <ac:spMk id="3" creationId="{4CF503B1-1F66-441F-AFEE-77F52E987552}"/>
          </ac:spMkLst>
        </pc:spChg>
        <pc:picChg chg="del">
          <ac:chgData name="Nikki Medalen" userId="6e9b3a74-18e2-4f11-8a1d-2b9dc7bcf1dd" providerId="ADAL" clId="{2BECBA4C-10B5-4CCB-9AB3-5C22142E126A}" dt="2020-01-30T19:50:51.356" v="219"/>
          <ac:picMkLst>
            <pc:docMk/>
            <pc:sldMk cId="16012630" sldId="494"/>
            <ac:picMk id="2" creationId="{DFDB7855-9A90-4713-9E41-35860420CA3D}"/>
          </ac:picMkLst>
        </pc:picChg>
        <pc:picChg chg="add mod">
          <ac:chgData name="Nikki Medalen" userId="6e9b3a74-18e2-4f11-8a1d-2b9dc7bcf1dd" providerId="ADAL" clId="{2BECBA4C-10B5-4CCB-9AB3-5C22142E126A}" dt="2020-01-30T19:55:19.031" v="286" actId="1076"/>
          <ac:picMkLst>
            <pc:docMk/>
            <pc:sldMk cId="16012630" sldId="494"/>
            <ac:picMk id="8" creationId="{33ECF72A-0868-41F5-BC66-E18786D9CB0E}"/>
          </ac:picMkLst>
        </pc:picChg>
      </pc:sldChg>
      <pc:sldChg chg="modNotesTx">
        <pc:chgData name="Nikki Medalen" userId="6e9b3a74-18e2-4f11-8a1d-2b9dc7bcf1dd" providerId="ADAL" clId="{2BECBA4C-10B5-4CCB-9AB3-5C22142E126A}" dt="2020-01-30T19:57:10.959" v="406" actId="20577"/>
        <pc:sldMkLst>
          <pc:docMk/>
          <pc:sldMk cId="3996653189" sldId="498"/>
        </pc:sldMkLst>
      </pc:sldChg>
      <pc:sldChg chg="modNotesTx">
        <pc:chgData name="Nikki Medalen" userId="6e9b3a74-18e2-4f11-8a1d-2b9dc7bcf1dd" providerId="ADAL" clId="{2BECBA4C-10B5-4CCB-9AB3-5C22142E126A}" dt="2020-01-30T19:57:52.071" v="448" actId="20577"/>
        <pc:sldMkLst>
          <pc:docMk/>
          <pc:sldMk cId="2787150434" sldId="499"/>
        </pc:sldMkLst>
      </pc:sldChg>
      <pc:sldChg chg="del modNotesTx">
        <pc:chgData name="Nikki Medalen" userId="6e9b3a74-18e2-4f11-8a1d-2b9dc7bcf1dd" providerId="ADAL" clId="{2BECBA4C-10B5-4CCB-9AB3-5C22142E126A}" dt="2020-01-30T19:39:52.204" v="7" actId="2696"/>
        <pc:sldMkLst>
          <pc:docMk/>
          <pc:sldMk cId="4021650635" sldId="50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Innovate-ND Hospital Readmission</a:t>
            </a:r>
            <a:r>
              <a:rPr lang="en-US" baseline="0"/>
              <a:t> Rates: </a:t>
            </a:r>
          </a:p>
          <a:p>
            <a:pPr>
              <a:defRPr/>
            </a:pPr>
            <a:r>
              <a:rPr lang="en-US" baseline="0"/>
              <a:t>Last 6 mo submitted (12/23/19)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Sheet1!$I$1</c:f>
              <c:strCache>
                <c:ptCount val="1"/>
                <c:pt idx="0">
                  <c:v>% Readmissions last 6 mo (12/23/19)</c:v>
                </c:pt>
              </c:strCache>
            </c:strRef>
          </c:tx>
          <c:spPr>
            <a:solidFill>
              <a:schemeClr val="accent1"/>
            </a:solidFill>
            <a:ln>
              <a:noFill/>
            </a:ln>
            <a:effectLst/>
          </c:spPr>
          <c:invertIfNegative val="0"/>
          <c:cat>
            <c:numRef>
              <c:f>Sheet1!$H$2:$H$31</c:f>
              <c:numCache>
                <c:formatCode>General</c:formatCode>
                <c:ptCount val="30"/>
                <c:pt idx="0">
                  <c:v>1</c:v>
                </c:pt>
                <c:pt idx="1">
                  <c:v>20</c:v>
                </c:pt>
                <c:pt idx="2">
                  <c:v>3</c:v>
                </c:pt>
                <c:pt idx="3">
                  <c:v>4</c:v>
                </c:pt>
                <c:pt idx="4">
                  <c:v>21</c:v>
                </c:pt>
                <c:pt idx="5">
                  <c:v>5</c:v>
                </c:pt>
                <c:pt idx="6">
                  <c:v>6</c:v>
                </c:pt>
                <c:pt idx="7">
                  <c:v>22</c:v>
                </c:pt>
                <c:pt idx="8">
                  <c:v>7</c:v>
                </c:pt>
                <c:pt idx="9">
                  <c:v>23</c:v>
                </c:pt>
                <c:pt idx="10">
                  <c:v>8</c:v>
                </c:pt>
                <c:pt idx="11">
                  <c:v>24</c:v>
                </c:pt>
                <c:pt idx="12">
                  <c:v>9</c:v>
                </c:pt>
                <c:pt idx="13">
                  <c:v>25</c:v>
                </c:pt>
                <c:pt idx="14">
                  <c:v>10</c:v>
                </c:pt>
                <c:pt idx="15">
                  <c:v>11</c:v>
                </c:pt>
                <c:pt idx="16">
                  <c:v>26</c:v>
                </c:pt>
                <c:pt idx="17">
                  <c:v>27</c:v>
                </c:pt>
                <c:pt idx="18">
                  <c:v>12</c:v>
                </c:pt>
                <c:pt idx="19">
                  <c:v>28</c:v>
                </c:pt>
                <c:pt idx="20">
                  <c:v>29</c:v>
                </c:pt>
                <c:pt idx="21">
                  <c:v>13</c:v>
                </c:pt>
                <c:pt idx="22">
                  <c:v>14</c:v>
                </c:pt>
                <c:pt idx="23">
                  <c:v>15</c:v>
                </c:pt>
                <c:pt idx="24">
                  <c:v>16</c:v>
                </c:pt>
                <c:pt idx="25">
                  <c:v>17</c:v>
                </c:pt>
                <c:pt idx="26">
                  <c:v>18</c:v>
                </c:pt>
                <c:pt idx="27">
                  <c:v>19</c:v>
                </c:pt>
                <c:pt idx="28">
                  <c:v>30</c:v>
                </c:pt>
                <c:pt idx="29">
                  <c:v>31</c:v>
                </c:pt>
              </c:numCache>
            </c:numRef>
          </c:cat>
          <c:val>
            <c:numRef>
              <c:f>Sheet1!$I$2:$I$31</c:f>
              <c:numCache>
                <c:formatCode>0.000</c:formatCode>
                <c:ptCount val="30"/>
                <c:pt idx="0" formatCode="0.00">
                  <c:v>22.727</c:v>
                </c:pt>
                <c:pt idx="1">
                  <c:v>12.5</c:v>
                </c:pt>
                <c:pt idx="2" formatCode="0.00">
                  <c:v>11.888</c:v>
                </c:pt>
                <c:pt idx="3" formatCode="General">
                  <c:v>9.3460000000000001</c:v>
                </c:pt>
                <c:pt idx="4" formatCode="0.00">
                  <c:v>8.8610000000000007</c:v>
                </c:pt>
                <c:pt idx="5" formatCode="0.00">
                  <c:v>8.8239999999999998</c:v>
                </c:pt>
                <c:pt idx="6" formatCode="0.00">
                  <c:v>8.3330000000000002</c:v>
                </c:pt>
                <c:pt idx="7" formatCode="0.00">
                  <c:v>7.8650000000000002</c:v>
                </c:pt>
                <c:pt idx="8" formatCode="0.00">
                  <c:v>7.5950000000000006</c:v>
                </c:pt>
                <c:pt idx="9" formatCode="0.00">
                  <c:v>6.6669999999999998</c:v>
                </c:pt>
                <c:pt idx="10" formatCode="0.00">
                  <c:v>6.3490000000000002</c:v>
                </c:pt>
                <c:pt idx="11" formatCode="0.00">
                  <c:v>5.4550000000000001</c:v>
                </c:pt>
                <c:pt idx="12" formatCode="0.00">
                  <c:v>5</c:v>
                </c:pt>
                <c:pt idx="13" formatCode="0.00">
                  <c:v>4.7619999999999996</c:v>
                </c:pt>
                <c:pt idx="14" formatCode="General">
                  <c:v>4.3959999999999999</c:v>
                </c:pt>
                <c:pt idx="15" formatCode="0.00">
                  <c:v>4</c:v>
                </c:pt>
                <c:pt idx="16" formatCode="0.00">
                  <c:v>4</c:v>
                </c:pt>
                <c:pt idx="17" formatCode="General">
                  <c:v>3.9509999999999996</c:v>
                </c:pt>
                <c:pt idx="18" formatCode="0.00">
                  <c:v>3.774</c:v>
                </c:pt>
                <c:pt idx="19" formatCode="General">
                  <c:v>3.077</c:v>
                </c:pt>
                <c:pt idx="20" formatCode="0.00">
                  <c:v>2.5640000000000001</c:v>
                </c:pt>
                <c:pt idx="21" formatCode="0.00">
                  <c:v>1.9609999999999999</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numCache>
            </c:numRef>
          </c:val>
          <c:extLst>
            <c:ext xmlns:c16="http://schemas.microsoft.com/office/drawing/2014/chart" uri="{C3380CC4-5D6E-409C-BE32-E72D297353CC}">
              <c16:uniqueId val="{00000000-A2F3-4561-8868-5F5A5B15957A}"/>
            </c:ext>
          </c:extLst>
        </c:ser>
        <c:dLbls>
          <c:showLegendKey val="0"/>
          <c:showVal val="0"/>
          <c:showCatName val="0"/>
          <c:showSerName val="0"/>
          <c:showPercent val="0"/>
          <c:showBubbleSize val="0"/>
        </c:dLbls>
        <c:gapWidth val="219"/>
        <c:overlap val="-27"/>
        <c:axId val="641963768"/>
        <c:axId val="641970000"/>
      </c:barChart>
      <c:catAx>
        <c:axId val="64196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970000"/>
        <c:crosses val="autoZero"/>
        <c:auto val="1"/>
        <c:lblAlgn val="ctr"/>
        <c:lblOffset val="100"/>
        <c:noMultiLvlLbl val="0"/>
      </c:catAx>
      <c:valAx>
        <c:axId val="641970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963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28114D-DCF1-4D14-B406-C760711B7009}" type="datetimeFigureOut">
              <a:rPr lang="en-US" smtClean="0"/>
              <a:t>1/30/2020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DC5A6B-DD53-4841-9D58-C6D9FC302BD0}" type="slidenum">
              <a:rPr lang="en-US" smtClean="0"/>
              <a:t>‹#›</a:t>
            </a:fld>
            <a:endParaRPr lang="en-US"/>
          </a:p>
        </p:txBody>
      </p:sp>
    </p:spTree>
    <p:extLst>
      <p:ext uri="{BB962C8B-B14F-4D97-AF65-F5344CB8AC3E}">
        <p14:creationId xmlns:p14="http://schemas.microsoft.com/office/powerpoint/2010/main" val="346891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and Introductions</a:t>
            </a:r>
            <a:endParaRPr lang="en-US" dirty="0"/>
          </a:p>
          <a:p>
            <a:r>
              <a:rPr lang="en-US" dirty="0"/>
              <a:t>Thank you for joining our Rapid Action Readmission Reduction Collaborative. I am certain that this mini-series will provide you with insights and tools to help minimize avoidable readmissions to your hospital. We first tested this series with 5 hospitals in August and September, and it went so well, and the results so significant, we wanted to take what we learned from that series, modify it and repeat. </a:t>
            </a:r>
          </a:p>
          <a:p>
            <a:endParaRPr lang="en-US" dirty="0"/>
          </a:p>
          <a:p>
            <a:r>
              <a:rPr lang="en-US" dirty="0"/>
              <a:t>I really want to know who is in the room. So if we could have one person from each hospital share with us the name of your hospital, each person who is participating on your team today and what positions they hold/hats they wear, and also tell us what your goal is for your hospital in this collaborative.</a:t>
            </a:r>
          </a:p>
          <a:p>
            <a:r>
              <a:rPr lang="en-US" dirty="0"/>
              <a:t> 	HOSPITALS</a:t>
            </a:r>
          </a:p>
          <a:p>
            <a:r>
              <a:rPr lang="en-US" dirty="0"/>
              <a:t>Thank you! </a:t>
            </a:r>
          </a:p>
          <a:p>
            <a:endParaRPr lang="en-US" b="1" dirty="0"/>
          </a:p>
          <a:p>
            <a:r>
              <a:rPr lang="en-US" dirty="0"/>
              <a:t>This collaborative is designed to move very quickly and be “peer driven” and highly interactive. It is really important that you have at least one member participate each week, but I know that there are a lot of competing priorities, so we will be recording each call and those will be posted to the </a:t>
            </a:r>
            <a:r>
              <a:rPr lang="en-US" dirty="0" err="1"/>
              <a:t>qha</a:t>
            </a:r>
            <a:r>
              <a:rPr lang="en-US" dirty="0"/>
              <a:t> website as they become available. Your hospital will receive credit in our Milestones tracker for an education unit for each meeting attended live, and upon completion of all of the requirements of the series, your hospital will be credited with a fellowship.</a:t>
            </a:r>
          </a:p>
          <a:p>
            <a:endParaRPr lang="en-US" dirty="0"/>
          </a:p>
          <a:p>
            <a:r>
              <a:rPr lang="en-US" sz="1200" kern="1200" dirty="0">
                <a:solidFill>
                  <a:schemeClr val="tx1"/>
                </a:solidFill>
                <a:effectLst/>
                <a:latin typeface="+mn-lt"/>
                <a:ea typeface="+mn-ea"/>
                <a:cs typeface="+mn-cs"/>
              </a:rPr>
              <a:t>We have always had some trepidation over asking hospitals to focus on readmissions, knowing that it has the potential to impact revenue, it seemed counter-intuitive for critical access hospitals who currently don’t incur penalties for readmissions. But the fact is it positions the hospital well for what lies ahead. </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28DEADC1-BA97-4AAA-8720-89AB5DC83C84}" type="slidenum">
              <a:rPr lang="en-US" sz="1300">
                <a:solidFill>
                  <a:prstClr val="black"/>
                </a:solidFill>
                <a:latin typeface="Calibri" panose="020F0502020204030204"/>
              </a:rPr>
              <a:pPr defTabSz="931774">
                <a:defRPr/>
              </a:pPr>
              <a:t>1</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92213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from today’s call?</a:t>
            </a:r>
          </a:p>
          <a:p>
            <a:r>
              <a:rPr lang="en-US" dirty="0"/>
              <a:t>	What have you learned from each other today?</a:t>
            </a:r>
          </a:p>
          <a:p>
            <a:r>
              <a:rPr lang="en-US" dirty="0"/>
              <a:t>	What will you do by Tuesday?</a:t>
            </a:r>
          </a:p>
          <a:p>
            <a:endParaRPr lang="en-US" dirty="0"/>
          </a:p>
        </p:txBody>
      </p:sp>
      <p:sp>
        <p:nvSpPr>
          <p:cNvPr id="4" name="Slide Number Placeholder 3"/>
          <p:cNvSpPr>
            <a:spLocks noGrp="1"/>
          </p:cNvSpPr>
          <p:nvPr>
            <p:ph type="sldNum" sz="quarter" idx="5"/>
          </p:nvPr>
        </p:nvSpPr>
        <p:spPr/>
        <p:txBody>
          <a:bodyPr/>
          <a:lstStyle/>
          <a:p>
            <a:pPr defTabSz="931774">
              <a:defRPr/>
            </a:pPr>
            <a:fld id="{28DEADC1-BA97-4AAA-8720-89AB5DC83C84}" type="slidenum">
              <a:rPr lang="en-US" sz="1300">
                <a:solidFill>
                  <a:prstClr val="black"/>
                </a:solidFill>
                <a:latin typeface="Calibri" panose="020F0502020204030204"/>
              </a:rPr>
              <a:pPr defTabSz="931774">
                <a:defRPr/>
              </a:pPr>
              <a:t>10</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89139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call </a:t>
            </a:r>
            <a:endParaRPr lang="en-US" dirty="0"/>
          </a:p>
          <a:p>
            <a:pPr lvl="0"/>
            <a:r>
              <a:rPr lang="en-US" dirty="0"/>
              <a:t>    -  Thursday, Jan 16 @ 11:00 a.m. CT – “Design”.</a:t>
            </a:r>
          </a:p>
          <a:p>
            <a:pPr lvl="0"/>
            <a:r>
              <a:rPr lang="en-US" dirty="0"/>
              <a:t>   -</a:t>
            </a:r>
          </a:p>
          <a:p>
            <a:pPr lvl="0"/>
            <a:r>
              <a:rPr lang="en-US" dirty="0"/>
              <a:t>	</a:t>
            </a:r>
          </a:p>
          <a:p>
            <a:r>
              <a:rPr lang="en-US" dirty="0"/>
              <a:t>Between now and then</a:t>
            </a:r>
          </a:p>
          <a:p>
            <a:pPr lvl="0"/>
            <a:r>
              <a:rPr lang="en-US" dirty="0"/>
              <a:t>     - Continue collect data on readmissions using the Discovery tool – if you haven’t already, please do submit your tool to me. It is helpful for me to see the kinds of patients or issues that we have in common and perhaps we can address those as a group.</a:t>
            </a:r>
          </a:p>
          <a:p>
            <a:pPr lvl="0"/>
            <a:r>
              <a:rPr lang="en-US" dirty="0"/>
              <a:t>     - Using what you know about the readmissions in your discovery tool, Analyze the data/conduct RCA on each readmission</a:t>
            </a:r>
          </a:p>
          <a:p>
            <a:r>
              <a:rPr lang="en-US" dirty="0"/>
              <a:t>During next week’s call we’ll</a:t>
            </a:r>
          </a:p>
          <a:p>
            <a:pPr lvl="0"/>
            <a:r>
              <a:rPr lang="en-US" dirty="0"/>
              <a:t>     - Share more tried and proven prevention strategies and correlating tools</a:t>
            </a:r>
          </a:p>
          <a:p>
            <a:pPr defTabSz="931774"/>
            <a:r>
              <a:rPr lang="en-US" dirty="0"/>
              <a:t>     - Welcome a mentor hospital to share their share best practices (Amber </a:t>
            </a:r>
            <a:r>
              <a:rPr lang="en-US" dirty="0" err="1"/>
              <a:t>Umbriet</a:t>
            </a:r>
            <a:r>
              <a:rPr lang="en-US" dirty="0"/>
              <a:t>, SW Healthcare, will be joining us to share how they used their discovery tool to help them design an action plan. ) </a:t>
            </a:r>
          </a:p>
          <a:p>
            <a:pPr defTabSz="931774"/>
            <a:r>
              <a:rPr lang="en-US" dirty="0"/>
              <a:t>     - Introduce the action plan</a:t>
            </a:r>
          </a:p>
          <a:p>
            <a:endParaRPr lang="en-US" dirty="0"/>
          </a:p>
        </p:txBody>
      </p:sp>
      <p:sp>
        <p:nvSpPr>
          <p:cNvPr id="4" name="Slide Number Placeholder 3"/>
          <p:cNvSpPr>
            <a:spLocks noGrp="1"/>
          </p:cNvSpPr>
          <p:nvPr>
            <p:ph type="sldNum" sz="quarter" idx="5"/>
          </p:nvPr>
        </p:nvSpPr>
        <p:spPr/>
        <p:txBody>
          <a:bodyPr/>
          <a:lstStyle/>
          <a:p>
            <a:fld id="{14DC5A6B-DD53-4841-9D58-C6D9FC302BD0}" type="slidenum">
              <a:rPr lang="en-US" smtClean="0"/>
              <a:t>11</a:t>
            </a:fld>
            <a:endParaRPr lang="en-US"/>
          </a:p>
        </p:txBody>
      </p:sp>
    </p:spTree>
    <p:extLst>
      <p:ext uri="{BB962C8B-B14F-4D97-AF65-F5344CB8AC3E}">
        <p14:creationId xmlns:p14="http://schemas.microsoft.com/office/powerpoint/2010/main" val="137792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40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8DEADC1-BA97-4AAA-8720-89AB5DC83C84}" type="slidenum">
              <a:rPr lang="en-US" sz="1300">
                <a:solidFill>
                  <a:prstClr val="black"/>
                </a:solidFill>
                <a:latin typeface="Calibri" panose="020F0502020204030204"/>
              </a:rPr>
              <a:pPr defTabSz="931774">
                <a:defRPr/>
              </a:pPr>
              <a:t>12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72862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look at the Data</a:t>
            </a:r>
          </a:p>
          <a:p>
            <a:endParaRPr lang="en-US" dirty="0"/>
          </a:p>
          <a:p>
            <a:r>
              <a:rPr lang="en-US" dirty="0"/>
              <a:t>We know from data you’ve reported to the comprehensive data system that your hospital has experienced a recent influx of readmissions </a:t>
            </a:r>
            <a:r>
              <a:rPr lang="en-US" b="1" dirty="0"/>
              <a:t>or</a:t>
            </a:r>
            <a:r>
              <a:rPr lang="en-US" dirty="0"/>
              <a:t> that you have had limited success in reducing your readmission rates since the inception of HIIN back in Oct 2016. You are note alone! This is a struggle in our state and across the nation! </a:t>
            </a:r>
          </a:p>
          <a:p>
            <a:r>
              <a:rPr lang="en-US" dirty="0"/>
              <a:t> </a:t>
            </a:r>
          </a:p>
          <a:p>
            <a:r>
              <a:rPr lang="en-US" dirty="0"/>
              <a:t>This graph was completed using the last 6 months of data submitted as of 12/23/19. As you can see there is quite a range from over 22% to 0 for 8 hospitals. The bad news is some of our hospitals have had some of the highest rates of readmissions since the beginning of the HIIN work in October of 2016. This is the kind of data we use to help us drive the improvement plan for the HIIN work in our state.</a:t>
            </a:r>
          </a:p>
          <a:p>
            <a:endParaRPr lang="en-US" dirty="0"/>
          </a:p>
        </p:txBody>
      </p:sp>
      <p:sp>
        <p:nvSpPr>
          <p:cNvPr id="4" name="Slide Number Placeholder 3"/>
          <p:cNvSpPr>
            <a:spLocks noGrp="1"/>
          </p:cNvSpPr>
          <p:nvPr>
            <p:ph type="sldNum" sz="quarter" idx="5"/>
          </p:nvPr>
        </p:nvSpPr>
        <p:spPr/>
        <p:txBody>
          <a:bodyPr/>
          <a:lstStyle/>
          <a:p>
            <a:fld id="{14DC5A6B-DD53-4841-9D58-C6D9FC302BD0}" type="slidenum">
              <a:rPr lang="en-US" smtClean="0"/>
              <a:t>2</a:t>
            </a:fld>
            <a:endParaRPr lang="en-US"/>
          </a:p>
        </p:txBody>
      </p:sp>
    </p:spTree>
    <p:extLst>
      <p:ext uri="{BB962C8B-B14F-4D97-AF65-F5344CB8AC3E}">
        <p14:creationId xmlns:p14="http://schemas.microsoft.com/office/powerpoint/2010/main" val="339500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chart we simply added the orange column, which shows the % readmissions for previous 6 </a:t>
            </a:r>
            <a:r>
              <a:rPr lang="en-US" dirty="0" err="1"/>
              <a:t>mo</a:t>
            </a:r>
            <a:r>
              <a:rPr lang="en-US" dirty="0"/>
              <a:t> of data submitted as of the April 2019 CAH Quality Network meeting. 10 hospitals have rates that are equal to or higher now than they had in April; About the same number have made significant improvement. </a:t>
            </a:r>
          </a:p>
          <a:p>
            <a:endParaRPr lang="en-US" dirty="0"/>
          </a:p>
          <a:p>
            <a:r>
              <a:rPr lang="en-US" dirty="0"/>
              <a:t>For those hospitals who have a higher rate of readmissions now then in the April review we took a closer look to see what their data looks like. I want to show you two examples of the type of data that we see that we thought were good candidates for this collaborative.</a:t>
            </a:r>
          </a:p>
        </p:txBody>
      </p:sp>
      <p:sp>
        <p:nvSpPr>
          <p:cNvPr id="4" name="Slide Number Placeholder 3"/>
          <p:cNvSpPr>
            <a:spLocks noGrp="1"/>
          </p:cNvSpPr>
          <p:nvPr>
            <p:ph type="sldNum" sz="quarter" idx="5"/>
          </p:nvPr>
        </p:nvSpPr>
        <p:spPr/>
        <p:txBody>
          <a:bodyPr/>
          <a:lstStyle/>
          <a:p>
            <a:fld id="{14DC5A6B-DD53-4841-9D58-C6D9FC302BD0}" type="slidenum">
              <a:rPr lang="en-US" smtClean="0"/>
              <a:t>3</a:t>
            </a:fld>
            <a:endParaRPr lang="en-US"/>
          </a:p>
        </p:txBody>
      </p:sp>
    </p:spTree>
    <p:extLst>
      <p:ext uri="{BB962C8B-B14F-4D97-AF65-F5344CB8AC3E}">
        <p14:creationId xmlns:p14="http://schemas.microsoft.com/office/powerpoint/2010/main" val="406128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Nikki</a:t>
            </a:r>
          </a:p>
          <a:p>
            <a:pPr defTabSz="931774">
              <a:defRPr/>
            </a:pPr>
            <a:r>
              <a:rPr lang="en-US" dirty="0"/>
              <a:t>Example 1</a:t>
            </a:r>
          </a:p>
          <a:p>
            <a:pPr defTabSz="931774">
              <a:defRPr/>
            </a:pPr>
            <a:r>
              <a:rPr lang="en-US" dirty="0"/>
              <a:t>Here the green line is the example hospital, the orange line is the Innovate-ND rate, the blue line is the 12% improvement rate and the dashed line is the trend line.</a:t>
            </a:r>
          </a:p>
          <a:p>
            <a:r>
              <a:rPr lang="en-US" dirty="0"/>
              <a:t>Example 1 stats:</a:t>
            </a:r>
          </a:p>
          <a:p>
            <a:r>
              <a:rPr lang="en-US" dirty="0"/>
              <a:t>Baseline: 115.38/1000 people or a 11.5% readmission rate, more than double the state’s average baseline of 5.04%</a:t>
            </a:r>
          </a:p>
          <a:p>
            <a:r>
              <a:rPr lang="en-US" dirty="0"/>
              <a:t>Target: 101.54/1000 people or a 10.2% rate (blue line)</a:t>
            </a:r>
          </a:p>
          <a:p>
            <a:r>
              <a:rPr lang="en-US" dirty="0"/>
              <a:t>Current Project to Date rate: 94.94 or 9.49% - which is an 18% improvement</a:t>
            </a:r>
          </a:p>
          <a:p>
            <a:r>
              <a:rPr lang="en-US" dirty="0"/>
              <a:t>Last 6 </a:t>
            </a:r>
            <a:r>
              <a:rPr lang="en-US" dirty="0" err="1"/>
              <a:t>mo</a:t>
            </a:r>
            <a:r>
              <a:rPr lang="en-US" dirty="0"/>
              <a:t> rate is 158.7 or 15.9% which is much higher than target, with 4 of their 6 data points well above the target, and 5 of the 6 points well above the state rate and trending in wrong direction. </a:t>
            </a:r>
          </a:p>
          <a:p>
            <a:endParaRPr lang="en-US" dirty="0"/>
          </a:p>
          <a:p>
            <a:r>
              <a:rPr lang="en-US" dirty="0"/>
              <a:t>This is an excellent candidate for our collaborative.</a:t>
            </a:r>
          </a:p>
          <a:p>
            <a:endParaRPr lang="en-US" dirty="0"/>
          </a:p>
          <a:p>
            <a:r>
              <a:rPr lang="en-US" dirty="0"/>
              <a:t>Example 2</a:t>
            </a:r>
          </a:p>
          <a:p>
            <a:pPr defTabSz="931774">
              <a:defRPr/>
            </a:pPr>
            <a:r>
              <a:rPr lang="en-US" dirty="0"/>
              <a:t>Here the green line is the example hospital, the orange line is the Innovate-ND rate, the blue line is the 12% improvement rate and the dashed line is the trend line.</a:t>
            </a:r>
          </a:p>
          <a:p>
            <a:pPr defTabSz="931774">
              <a:defRPr/>
            </a:pPr>
            <a:r>
              <a:rPr lang="en-US" dirty="0"/>
              <a:t>Stats for this hospital are quite different:</a:t>
            </a:r>
          </a:p>
          <a:p>
            <a:pPr defTabSz="931774">
              <a:defRPr/>
            </a:pPr>
            <a:r>
              <a:rPr lang="en-US" dirty="0"/>
              <a:t>Very low Baseline at 13.93 or 1.4% readmissions well below the state average of 5.4%</a:t>
            </a:r>
          </a:p>
          <a:p>
            <a:pPr defTabSz="931774">
              <a:defRPr/>
            </a:pPr>
            <a:r>
              <a:rPr lang="en-US" dirty="0"/>
              <a:t>Target then is 12.26 or 1.23%</a:t>
            </a:r>
          </a:p>
          <a:p>
            <a:pPr defTabSz="931774">
              <a:defRPr/>
            </a:pPr>
            <a:r>
              <a:rPr lang="en-US" dirty="0"/>
              <a:t>You can see that they started out pretty good with a spike every 3-4 months, but still below the state average.</a:t>
            </a:r>
          </a:p>
          <a:p>
            <a:pPr defTabSz="931774">
              <a:defRPr/>
            </a:pPr>
            <a:r>
              <a:rPr lang="en-US" dirty="0"/>
              <a:t>However, their current project rate is 35.35 or 3.5%, so while still below the state average is a regression of 154% for this hospital. You would think we wouldn’t be very concerned about this hospital, but when we look at this graph we can see that something definitely changed and since Feb 2018, with a definite upward trend with a last 6 month rate of 5.11%, which is a regression of well over 200%. </a:t>
            </a:r>
          </a:p>
          <a:p>
            <a:pPr defTabSz="931774">
              <a:defRPr/>
            </a:pPr>
            <a:endParaRPr lang="en-US" dirty="0"/>
          </a:p>
          <a:p>
            <a:pPr defTabSz="931774">
              <a:defRPr/>
            </a:pPr>
            <a:r>
              <a:rPr lang="en-US" dirty="0"/>
              <a:t>This hospital is another excellent candidate for this collaborative. </a:t>
            </a:r>
          </a:p>
          <a:p>
            <a:pPr defTabSz="931774">
              <a:defRPr/>
            </a:pPr>
            <a:endParaRPr lang="en-US" dirty="0"/>
          </a:p>
          <a:p>
            <a:pPr defTabSz="931774">
              <a:defRPr/>
            </a:pPr>
            <a:r>
              <a:rPr lang="en-US" dirty="0"/>
              <a:t>We would expect (hypothesize) that the discovery tool might reveal very different root causes of readmission for these two hospitals.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4DC5A6B-DD53-4841-9D58-C6D9FC302BD0}" type="slidenum">
              <a:rPr lang="en-US" smtClean="0"/>
              <a:t>4</a:t>
            </a:fld>
            <a:endParaRPr lang="en-US"/>
          </a:p>
        </p:txBody>
      </p:sp>
    </p:spTree>
    <p:extLst>
      <p:ext uri="{BB962C8B-B14F-4D97-AF65-F5344CB8AC3E}">
        <p14:creationId xmlns:p14="http://schemas.microsoft.com/office/powerpoint/2010/main" val="241620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Goals</a:t>
            </a:r>
            <a:endParaRPr lang="en-US" dirty="0"/>
          </a:p>
          <a:p>
            <a:r>
              <a:rPr lang="en-US" dirty="0"/>
              <a:t>The overarching goal for this collaborative is to help your hospital achieve readmission reduction to bring readmission rates into target range which will ultimately contribute to the national HIIN goal of a 12% reduction. We’ll do this by </a:t>
            </a:r>
          </a:p>
          <a:p>
            <a:pPr lvl="0"/>
            <a:r>
              <a:rPr lang="en-US" dirty="0"/>
              <a:t>- Addressing common (and not-so-common!) causes of avoidable readmissions – Discovery Tool/Action Plan</a:t>
            </a:r>
          </a:p>
          <a:p>
            <a:pPr lvl="0"/>
            <a:r>
              <a:rPr lang="en-US" dirty="0"/>
              <a:t>- Helping you analyze and interpret data to identify readmission root cause(s) – Complete Discovery Tool with your team/Feedback from colleagues</a:t>
            </a:r>
          </a:p>
          <a:p>
            <a:pPr lvl="0"/>
            <a:r>
              <a:rPr lang="en-US" dirty="0"/>
              <a:t>- Highlighting nationally recognized best practices and other strategies that have successfully reduced </a:t>
            </a:r>
            <a:r>
              <a:rPr lang="en-US" u="sng" dirty="0"/>
              <a:t>avoidable</a:t>
            </a:r>
            <a:r>
              <a:rPr lang="en-US" dirty="0"/>
              <a:t> readmissions in other hospitals – Readmissions Collaborative Toolkit – did everyone receive this? Also this will include testimonials from ND mentor hospitals in the webinar events and peer sharing </a:t>
            </a:r>
          </a:p>
          <a:p>
            <a:pPr lvl="0"/>
            <a:r>
              <a:rPr lang="en-US" dirty="0"/>
              <a:t>- Exploring innovative ideas and concepts generated from the collaborative – webinar events/peer sharing</a:t>
            </a:r>
          </a:p>
          <a:p>
            <a:pPr lvl="0"/>
            <a:r>
              <a:rPr lang="en-US" dirty="0"/>
              <a:t>- Learning patient and family engagement strategies that will minimize the probability of avoidable readmissions – Webinar events/ Peer sharing</a:t>
            </a:r>
          </a:p>
          <a:p>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28DEADC1-BA97-4AAA-8720-89AB5DC83C84}" type="slidenum">
              <a:rPr lang="en-US" smtClean="0"/>
              <a:t>5</a:t>
            </a:fld>
            <a:endParaRPr lang="en-US"/>
          </a:p>
        </p:txBody>
      </p:sp>
    </p:spTree>
    <p:extLst>
      <p:ext uri="{BB962C8B-B14F-4D97-AF65-F5344CB8AC3E}">
        <p14:creationId xmlns:p14="http://schemas.microsoft.com/office/powerpoint/2010/main" val="231224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Discovery</a:t>
            </a:r>
            <a:endParaRPr lang="en-US" dirty="0"/>
          </a:p>
          <a:p>
            <a:r>
              <a:rPr lang="en-US" dirty="0"/>
              <a:t>In your prework we provided a Discovery data collection tool. We hope you dedicated the time to capture information about the last 6 readmissions or most recent 6-months of readmissions, which ever came first. If you haven’t submitted your discovery tool to me yet, please do so within the next week.</a:t>
            </a:r>
          </a:p>
          <a:p>
            <a:r>
              <a:rPr lang="en-US" dirty="0"/>
              <a:t> </a:t>
            </a:r>
          </a:p>
          <a:p>
            <a:r>
              <a:rPr lang="en-US" dirty="0"/>
              <a:t>In round robin style we’re going to go around and give everyone a chance to share about their Discovery Tool findings.  While we’re doing this I want you to keep an ear to the ground for those readmissions that may be considered </a:t>
            </a:r>
            <a:r>
              <a:rPr lang="en-US" u="sng" dirty="0"/>
              <a:t>avoidable</a:t>
            </a:r>
            <a:r>
              <a:rPr lang="en-US" dirty="0"/>
              <a:t>. Readmissions is a little more difficult of a measure because we know that there are readmissions that are not avoidable - the patient absolutely needed to be readmitted. But we definitely want to examine all readmissions to find patterns and to develop strategies to address the pattern. Remember, there is no stick here – it’s a whole lot easier to look at this information in hindsight – our goal now is to simply learn from our experience.</a:t>
            </a:r>
          </a:p>
          <a:p>
            <a:r>
              <a:rPr lang="en-US" dirty="0"/>
              <a:t> </a:t>
            </a:r>
          </a:p>
          <a:p>
            <a:r>
              <a:rPr lang="en-US" dirty="0"/>
              <a:t>In this process we want to develop  </a:t>
            </a:r>
          </a:p>
          <a:p>
            <a:pPr marL="174708" indent="-174708">
              <a:buFontTx/>
              <a:buChar char="-"/>
            </a:pPr>
            <a:r>
              <a:rPr lang="en-US" dirty="0"/>
              <a:t>an understanding where readmissions are coming from – over time you may find that you have certain diagnoses that are at high risk of readmission, or perhaps you notice that patients who have both behavioral health and physical health disorders are at higher risk; you may recognize a super-utilizer (4+ admissions within 12 months); </a:t>
            </a:r>
          </a:p>
          <a:p>
            <a:pPr marL="174708" indent="-174708" defTabSz="931774">
              <a:buFontTx/>
              <a:buChar char="-"/>
            </a:pPr>
            <a:r>
              <a:rPr lang="en-US" dirty="0"/>
              <a:t>an awareness or working knowledge of each patient’s unique characteristics and social determinants of health that have the potential to impact their health and the healthcare they receive. Over time, you may notice that you get an unusually high rate of readmissions from one certain nursing home or from a certain section of your community. Dr. Amy Boutwell in her White Board Series “Understanding root causes” said “ Surprises are your real areas of opportunity in the upcoming year”. </a:t>
            </a:r>
          </a:p>
          <a:p>
            <a:pPr marL="174708" indent="-174708">
              <a:buFontTx/>
              <a:buChar char="-"/>
            </a:pPr>
            <a:endParaRPr lang="en-US" dirty="0"/>
          </a:p>
          <a:p>
            <a:r>
              <a:rPr lang="en-US" dirty="0"/>
              <a:t>ROUND ROBIN – plan for 20 minutes or so.</a:t>
            </a:r>
          </a:p>
          <a:p>
            <a:endParaRPr lang="en-US" dirty="0"/>
          </a:p>
          <a:p>
            <a:r>
              <a:rPr lang="en-US" dirty="0"/>
              <a:t>Anticipatory Guidance: looking at social determinants of health, discharge planning, follow-up calls.</a:t>
            </a:r>
          </a:p>
          <a:p>
            <a:endParaRPr lang="en-US" dirty="0"/>
          </a:p>
          <a:p>
            <a:r>
              <a:rPr lang="en-US" dirty="0"/>
              <a:t>-On an annual basis have you considered running an analysis of readmissions? Is there a common diagnosis? Age group? Geography? (Use excel to map addresses?)</a:t>
            </a:r>
          </a:p>
          <a:p>
            <a:pPr marL="174708" indent="-174708">
              <a:buFontTx/>
              <a:buChar char="-"/>
            </a:pPr>
            <a:r>
              <a:rPr lang="en-US" dirty="0"/>
              <a:t>Readmission interviews – understand the patient perspective…</a:t>
            </a:r>
          </a:p>
          <a:p>
            <a:pPr marL="174708" indent="-174708">
              <a:buFontTx/>
              <a:buChar char="-"/>
            </a:pPr>
            <a:r>
              <a:rPr lang="en-US" dirty="0"/>
              <a:t>Amy Boutwell – White board Series – understanding root causes: 1) Talk! (patients and caregivers); 2) All factors – it is never just one thing; 3) Human Factors – determinants of health; logistics; home life (social isolation, food/meals, home environment); communication with families “the issues that lead people back to the hospital are often logistical”</a:t>
            </a:r>
          </a:p>
          <a:p>
            <a:pPr marL="174708" indent="-174708">
              <a:buFontTx/>
              <a:buChar char="-"/>
            </a:pPr>
            <a:endParaRPr lang="en-US" dirty="0"/>
          </a:p>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14DC5A6B-DD53-4841-9D58-C6D9FC302BD0}" type="slidenum">
              <a:rPr lang="en-US" smtClean="0"/>
              <a:t>6</a:t>
            </a:fld>
            <a:endParaRPr lang="en-US"/>
          </a:p>
        </p:txBody>
      </p:sp>
    </p:spTree>
    <p:extLst>
      <p:ext uri="{BB962C8B-B14F-4D97-AF65-F5344CB8AC3E}">
        <p14:creationId xmlns:p14="http://schemas.microsoft.com/office/powerpoint/2010/main" val="158844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Among the many interventions we’ve seen, these are some that have worked well for our ND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Assure Correct level of care: </a:t>
            </a:r>
            <a:r>
              <a:rPr lang="en-US" sz="1200" kern="1200" dirty="0">
                <a:solidFill>
                  <a:schemeClr val="tx1"/>
                </a:solidFill>
                <a:effectLst/>
                <a:latin typeface="+mn-lt"/>
                <a:ea typeface="+mn-ea"/>
                <a:cs typeface="+mn-cs"/>
              </a:rPr>
              <a:t>For questions and educational materials related to level of care, contact your Medicare Administrative Contractor, also known as your MAC. In North Dakota this is Noridian Healthcare Solutions. Your hospital HIM director will have contact information.</a:t>
            </a:r>
            <a:endParaRPr lang="en-US" sz="1200" dirty="0"/>
          </a:p>
          <a:p>
            <a:r>
              <a:rPr lang="en-US" sz="1200" dirty="0"/>
              <a:t>Discharge planning checklist at Admission/Binder/Portable Patient Record for patients given on admission – included education, follow-up and medications through hospital visit.</a:t>
            </a:r>
          </a:p>
          <a:p>
            <a:pPr lvl="1"/>
            <a:r>
              <a:rPr lang="en-US" sz="1200" dirty="0"/>
              <a:t>Instruct to use Ask Me 3</a:t>
            </a:r>
          </a:p>
          <a:p>
            <a:pPr lvl="1"/>
            <a:r>
              <a:rPr lang="en-US" sz="1200" dirty="0"/>
              <a:t>Discuss discharge planning on daily rounding with providers</a:t>
            </a:r>
          </a:p>
          <a:p>
            <a:pPr lvl="1"/>
            <a:r>
              <a:rPr lang="en-US" sz="1200" dirty="0"/>
              <a:t>Make discharge planning a part of care plans</a:t>
            </a:r>
          </a:p>
          <a:p>
            <a:pPr lvl="1"/>
            <a:r>
              <a:rPr lang="en-US" sz="1200" dirty="0"/>
              <a:t>Care Planning for Complex and High Risk patients to be shared/available to Clinic/ED/Hospital</a:t>
            </a:r>
          </a:p>
          <a:p>
            <a:r>
              <a:rPr lang="en-US" sz="1200" dirty="0"/>
              <a:t>Engaging patient and family – bedside report/huddles</a:t>
            </a:r>
          </a:p>
          <a:p>
            <a:pPr lvl="1"/>
            <a:r>
              <a:rPr lang="en-US" sz="1200" dirty="0"/>
              <a:t>Improve nurse participation/cheat sheet/template</a:t>
            </a:r>
          </a:p>
          <a:p>
            <a:r>
              <a:rPr lang="en-US" sz="1200" dirty="0"/>
              <a:t>Post discharge follow-up calls/multiple calls</a:t>
            </a:r>
          </a:p>
          <a:p>
            <a:r>
              <a:rPr lang="en-US" sz="1200" dirty="0"/>
              <a:t>           Rather than just one F/U call, one hospital initiated calling twice a week until follow-up appointment. While most appointments were within a week or so, </a:t>
            </a:r>
          </a:p>
          <a:p>
            <a:r>
              <a:rPr lang="en-US" sz="1200" dirty="0"/>
              <a:t>             surgical patients were scheduled for 2-3 weeks post procedure. Calls were made twice a week to those patients.  </a:t>
            </a:r>
          </a:p>
          <a:p>
            <a:r>
              <a:rPr lang="en-US" sz="1200" dirty="0"/>
              <a:t>           Follow-up on ER patients the next day with a phone call to assure they have all necessary appointments and need are met.</a:t>
            </a:r>
          </a:p>
          <a:p>
            <a:r>
              <a:rPr lang="en-US" sz="1200" dirty="0"/>
              <a:t>Discovery tool</a:t>
            </a:r>
          </a:p>
          <a:p>
            <a:r>
              <a:rPr lang="en-US" sz="1200" dirty="0"/>
              <a:t>Readmissions interviews </a:t>
            </a:r>
          </a:p>
          <a:p>
            <a:r>
              <a:rPr lang="en-US" sz="1200" dirty="0"/>
              <a:t>            Added readmission questions to EHR documentation to better understand reason for readmission and to plan follow-up</a:t>
            </a:r>
          </a:p>
          <a:p>
            <a:r>
              <a:rPr lang="en-US" sz="1200" dirty="0"/>
              <a:t>Community collaboratives – referrals to services and supports available within the community</a:t>
            </a:r>
          </a:p>
          <a:p>
            <a:pPr lvl="1"/>
            <a:r>
              <a:rPr lang="en-US" sz="1200" dirty="0"/>
              <a:t>Develop list of community resources</a:t>
            </a:r>
          </a:p>
          <a:p>
            <a:pPr lvl="1"/>
            <a:r>
              <a:rPr lang="en-US" sz="1200" dirty="0"/>
              <a:t>Inventory of staff and processes in place to facilitate successful transitions of care and PFE</a:t>
            </a:r>
          </a:p>
          <a:p>
            <a:pPr lvl="1"/>
            <a:r>
              <a:rPr lang="en-US" sz="1200" dirty="0"/>
              <a:t>Don’t have to start so big – perhaps start with clinic or nursing home or home care…grow to include pharmacy, social services, etc.</a:t>
            </a:r>
          </a:p>
          <a:p>
            <a:r>
              <a:rPr lang="en-US" sz="1200" dirty="0"/>
              <a:t>Customized transitional care plan</a:t>
            </a:r>
          </a:p>
          <a:p>
            <a:pPr lvl="1"/>
            <a:r>
              <a:rPr lang="en-US" sz="1200" dirty="0"/>
              <a:t>Improved provider hand off between care continuums</a:t>
            </a:r>
          </a:p>
          <a:p>
            <a:r>
              <a:rPr lang="en-US" sz="1200" dirty="0"/>
              <a:t>Teach back – training/re-training staff </a:t>
            </a:r>
          </a:p>
          <a:p>
            <a:r>
              <a:rPr lang="en-US" sz="1200" dirty="0"/>
              <a:t>Advanced Care Planning</a:t>
            </a:r>
          </a:p>
          <a:p>
            <a:r>
              <a:rPr lang="en-US" sz="1200" dirty="0"/>
              <a:t>Data Stratification</a:t>
            </a:r>
          </a:p>
          <a:p>
            <a:pPr lvl="1"/>
            <a:r>
              <a:rPr lang="en-US" sz="1200" dirty="0"/>
              <a:t>Develop effective strategy to share info among staff and Patient/Family – one hospital with an attached LTC began inviting LTC staff to the bedside for shift report.</a:t>
            </a:r>
          </a:p>
          <a:p>
            <a:pPr lvl="1"/>
            <a:r>
              <a:rPr lang="en-US" sz="1200" dirty="0"/>
              <a:t>Engage PFAC in suggesting interventions to prevent avoidable hospitalizations</a:t>
            </a:r>
          </a:p>
          <a:p>
            <a:pPr lvl="1"/>
            <a:r>
              <a:rPr lang="en-US" sz="1200" dirty="0"/>
              <a:t>Review readmissions at Care Coordination meetings</a:t>
            </a:r>
          </a:p>
          <a:p>
            <a:pPr lvl="1"/>
            <a:r>
              <a:rPr lang="en-US" sz="1200" dirty="0"/>
              <a:t>Review/educate Med Staff on readmission data/statistics and share avoidable readmissions reviews with them.</a:t>
            </a:r>
          </a:p>
          <a:p>
            <a:pPr lvl="2"/>
            <a:r>
              <a:rPr lang="en-US" sz="1200" dirty="0"/>
              <a:t>Peer review of all 30 day </a:t>
            </a:r>
            <a:r>
              <a:rPr lang="en-US" sz="1200" dirty="0" err="1"/>
              <a:t>reamdmissions</a:t>
            </a:r>
            <a:endParaRPr lang="en-US" sz="1200" dirty="0"/>
          </a:p>
          <a:p>
            <a:r>
              <a:rPr lang="en-US" sz="1200" dirty="0"/>
              <a:t>Pharmacy review of cultures – able to better select appropriate antibiotics</a:t>
            </a:r>
          </a:p>
          <a:p>
            <a:endParaRPr lang="en-US" sz="1200" dirty="0"/>
          </a:p>
          <a:p>
            <a:r>
              <a:rPr lang="en-US" sz="1200" dirty="0"/>
              <a:t>Develop effective strategy to share info among staff and Patient/Family – SW hospital – LTC attached- invited LTC staff to join at the bedside for shift report!</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28DEADC1-BA97-4AAA-8720-89AB5DC83C84}" type="slidenum">
              <a:rPr lang="en-US" sz="1300">
                <a:solidFill>
                  <a:prstClr val="black"/>
                </a:solidFill>
                <a:latin typeface="Calibri" panose="020F0502020204030204"/>
              </a:rPr>
              <a:pPr defTabSz="931774">
                <a:defRPr/>
              </a:pPr>
              <a:t>7</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13655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Readmission reduction, like all improvement initiatives, is not work that can be accomplished by one person! As with all QI and patient safety initiatives we can’t emphasize enough the importance of approaching your readmission reduction work from a team perspective.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 structure is the glue that holds together an effective strategy for ensuring patient safety.  Multidisciplinary teams have the greatest impact. Like all improvement initiatives, in readmission reduction every discipline has their own lens through which they see the situation. All of these views need to be considered to create an optimal improvement strategy. These thoughts will contribute to your understanding of why readmissions are occurring as well as to the strategy the team develops to nip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recognize that your hospital is small and everyone is very busy with multiple tasks; we recommend a team of at least 3 individuals, more if workloads and schedules allow. Consider at a minimum a leader (someone with decision making authority), a QI person and a frontline care giver. And, don’t forget the value that a patient or family member can lend to an improvement initiative!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Communication is a key component of Teamwork and communication between team members fosters sharing of new and emerging information to retain a shared mental model of the task at hand…it facilitates a culture of mutual support. Communicate openly, clearly and timely.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Throughout this collaborative we also encourage you to communicate the team’s involvement in the collaborative to others in your hospital to generate momentum and enthusiasm.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Graphic: borrowed from LOA with permission.</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28DEADC1-BA97-4AAA-8720-89AB5DC83C84}" type="slidenum">
              <a:rPr lang="en-US" sz="1300">
                <a:solidFill>
                  <a:prstClr val="black"/>
                </a:solidFill>
                <a:latin typeface="Calibri" panose="020F0502020204030204"/>
              </a:rPr>
              <a:pPr defTabSz="931774">
                <a:defRPr/>
              </a:pPr>
              <a:t>8</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92042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a:t>
            </a:r>
          </a:p>
          <a:p>
            <a:r>
              <a:rPr lang="en-US" b="1" dirty="0"/>
              <a:t>Throughout the HIIN program we have been pushing our hospitals to make sure that they are working outside of a silo, and to share their information with providers, staff and patients/families. So what are you going to tell them? </a:t>
            </a:r>
          </a:p>
          <a:p>
            <a:endParaRPr lang="en-US" b="1" dirty="0"/>
          </a:p>
          <a:p>
            <a:r>
              <a:rPr lang="en-US" dirty="0"/>
              <a:t>Within your team, as you continue to evaluate your readmissions, I want you to address briefly the best way to display this kind of information to public. Think about WHY we are looking at this? . We don’t want the message the patient receives to be “we don’t want you to come back if your still sick”, but rather, “by taking a closer look at our readmissions we were able to determine some strategies for improvement.” Such as</a:t>
            </a:r>
          </a:p>
          <a:p>
            <a:r>
              <a:rPr lang="en-US" dirty="0"/>
              <a:t>1) More thorough discharge planning (partner with PT, OT, RT, social work to assure all systems in place for successful discharge to home); </a:t>
            </a:r>
          </a:p>
          <a:p>
            <a:r>
              <a:rPr lang="en-US" dirty="0"/>
              <a:t>2) attention to community resource referrals (in-home aids, senior meals, etc.), and </a:t>
            </a:r>
          </a:p>
          <a:p>
            <a:r>
              <a:rPr lang="en-US" dirty="0"/>
              <a:t>3) enhancing follow-up calls to assure appointments are made, medication reconciliation, adherence to treatment plan</a:t>
            </a:r>
          </a:p>
          <a:p>
            <a:pPr lvl="0"/>
            <a:r>
              <a:rPr lang="en-US" dirty="0"/>
              <a:t>Ask, “How will you share this information with your providers/staff/patients &amp; families?”</a:t>
            </a:r>
          </a:p>
          <a:p>
            <a:pPr lvl="0"/>
            <a:endParaRPr lang="en-US" dirty="0"/>
          </a:p>
          <a:p>
            <a:pPr lvl="0"/>
            <a:r>
              <a:rPr lang="en-US" dirty="0"/>
              <a:t>Consider how this can be applied to the HEOA metric: Communicate Findings:</a:t>
            </a:r>
          </a:p>
          <a:p>
            <a:r>
              <a:rPr lang="en-US" dirty="0"/>
              <a:t>1) Do you communicate your data stratification &amp;/or quality-</a:t>
            </a:r>
            <a:r>
              <a:rPr lang="en-US" u="sng" dirty="0"/>
              <a:t>safety initiatives</a:t>
            </a:r>
            <a:r>
              <a:rPr lang="en-US" dirty="0"/>
              <a:t> with executive leaders &amp; your board (written report, dashboard, poster board, spreadsheet, email, newsletter)? </a:t>
            </a:r>
            <a:r>
              <a:rPr lang="en-US" b="1" dirty="0"/>
              <a:t>Then you are basic</a:t>
            </a:r>
            <a:r>
              <a:rPr lang="en-US" dirty="0"/>
              <a:t>. </a:t>
            </a:r>
          </a:p>
          <a:p>
            <a:r>
              <a:rPr lang="en-US" dirty="0"/>
              <a:t>2) Do you extend communication to other staff (e.g. supervisors, work-groups, front line staff)? </a:t>
            </a:r>
            <a:r>
              <a:rPr lang="en-US" b="1" dirty="0"/>
              <a:t>Then you are intermediate.</a:t>
            </a:r>
            <a:r>
              <a:rPr lang="en-US" dirty="0"/>
              <a:t> </a:t>
            </a:r>
          </a:p>
          <a:p>
            <a:r>
              <a:rPr lang="en-US" dirty="0"/>
              <a:t>3) Do you extend communication above to patients, families, PFAC members, or other community partners (outpatient services)? </a:t>
            </a:r>
            <a:r>
              <a:rPr lang="en-US" b="1" dirty="0"/>
              <a:t>Then you are advanced</a:t>
            </a:r>
            <a:r>
              <a:rPr lang="en-US" dirty="0"/>
              <a:t>.</a:t>
            </a:r>
          </a:p>
          <a:p>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14DC5A6B-DD53-4841-9D58-C6D9FC302BD0}" type="slidenum">
              <a:rPr lang="en-US" smtClean="0"/>
              <a:t>9</a:t>
            </a:fld>
            <a:endParaRPr lang="en-US"/>
          </a:p>
        </p:txBody>
      </p:sp>
    </p:spTree>
    <p:extLst>
      <p:ext uri="{BB962C8B-B14F-4D97-AF65-F5344CB8AC3E}">
        <p14:creationId xmlns:p14="http://schemas.microsoft.com/office/powerpoint/2010/main" val="269513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F0C79B-DDC4-4E1E-AC0C-4C8FB2EAC173}"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A9F08-2E2D-4A1D-8917-04B302984AB9}" type="slidenum">
              <a:rPr lang="en-US" smtClean="0"/>
              <a:t>‹#›</a:t>
            </a:fld>
            <a:endParaRPr lang="en-US"/>
          </a:p>
        </p:txBody>
      </p:sp>
    </p:spTree>
    <p:extLst>
      <p:ext uri="{BB962C8B-B14F-4D97-AF65-F5344CB8AC3E}">
        <p14:creationId xmlns:p14="http://schemas.microsoft.com/office/powerpoint/2010/main" val="25304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2430045-3694-44FB-8221-8E5BF3171D84}" type="datetime1">
              <a:rPr lang="en-US" smtClean="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897851" y="6019801"/>
            <a:ext cx="1142543" cy="669925"/>
          </a:xfrm>
        </p:spPr>
        <p:txBody>
          <a:bodyPr/>
          <a:lstStyle>
            <a:lvl1pPr>
              <a:defRPr sz="12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928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6B4257-69D7-4132-A88B-6253D1CB7DA4}"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09529" y="6087526"/>
            <a:ext cx="1142543" cy="669925"/>
          </a:xfrm>
        </p:spPr>
        <p:txBody>
          <a:bodyPr/>
          <a:lstStyle>
            <a:lvl1pPr>
              <a:defRPr sz="12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457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223072-B94A-4B2D-88A4-859EC6B630DA}"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36339" y="6149420"/>
            <a:ext cx="1142543" cy="669925"/>
          </a:xfrm>
        </p:spPr>
        <p:txBody>
          <a:bodyPr/>
          <a:lstStyle>
            <a:lvl1pPr>
              <a:defRPr sz="1200">
                <a:solidFill>
                  <a:srgbClr val="FFFFFF"/>
                </a:solidFill>
              </a:defRPr>
            </a:lvl1pPr>
          </a:lstStyle>
          <a:p>
            <a:fld id="{4FAB73BC-B049-4115-A692-8D63A059BFB8}" type="slidenum">
              <a:rPr lang="en-US" smtClean="0"/>
              <a:pPr/>
              <a:t>‹#›</a:t>
            </a:fld>
            <a:endParaRPr lang="en-US" dirty="0"/>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483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F675D-37EB-46D6-A278-A10ADAFD3169}"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36339" y="6104643"/>
            <a:ext cx="1142543" cy="669925"/>
          </a:xfrm>
        </p:spPr>
        <p:txBody>
          <a:bodyPr/>
          <a:lstStyle>
            <a:lvl1pPr>
              <a:defRPr sz="12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458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957B1-98AF-4279-9A55-4A2CE21608D4}"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05483" y="6119569"/>
            <a:ext cx="1142543" cy="669925"/>
          </a:xfrm>
        </p:spPr>
        <p:txBody>
          <a:bodyPr/>
          <a:lstStyle>
            <a:lvl1pPr>
              <a:defRPr sz="1200">
                <a:solidFill>
                  <a:srgbClr val="FFFFFF"/>
                </a:solidFill>
              </a:defRPr>
            </a:lvl1pPr>
          </a:lstStyle>
          <a:p>
            <a:fld id="{4FAB73BC-B049-4115-A692-8D63A059BFB8}" type="slidenum">
              <a:rPr lang="en-US" smtClean="0"/>
              <a:pPr/>
              <a:t>‹#›</a:t>
            </a:fld>
            <a:endParaRPr lang="en-US" dirty="0"/>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500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C0077-9FF8-428D-B97D-B05BBC139B25}" type="datetime1">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36339" y="6138752"/>
            <a:ext cx="1142543" cy="669925"/>
          </a:xfrm>
        </p:spPr>
        <p:txBody>
          <a:bodyPr/>
          <a:lstStyle>
            <a:lvl1pPr>
              <a:defRPr sz="12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553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04688-55B9-4A53-A42B-95E532A14D98}"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36339" y="6096953"/>
            <a:ext cx="1142543" cy="669925"/>
          </a:xfrm>
        </p:spPr>
        <p:txBody>
          <a:bodyPr/>
          <a:lstStyle>
            <a:lvl1pPr>
              <a:defRPr sz="1200">
                <a:solidFill>
                  <a:srgbClr val="FFFFFF"/>
                </a:solidFill>
              </a:defRPr>
            </a:lvl1pPr>
          </a:lstStyle>
          <a:p>
            <a:fld id="{A34A9F08-2E2D-4A1D-8917-04B302984AB9}" type="slidenum">
              <a:rPr lang="en-US" smtClean="0"/>
              <a:pPr/>
              <a:t>‹#›</a:t>
            </a:fld>
            <a:endParaRPr lang="en-US" dirty="0"/>
          </a:p>
        </p:txBody>
      </p:sp>
    </p:spTree>
    <p:extLst>
      <p:ext uri="{BB962C8B-B14F-4D97-AF65-F5344CB8AC3E}">
        <p14:creationId xmlns:p14="http://schemas.microsoft.com/office/powerpoint/2010/main" val="3576038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50833-AF07-4F5F-A2FC-7539BFD41AE7}"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36339" y="6087526"/>
            <a:ext cx="1142543" cy="669925"/>
          </a:xfrm>
        </p:spPr>
        <p:txBody>
          <a:bodyPr/>
          <a:lstStyle>
            <a:lvl1pPr>
              <a:defRPr sz="1200">
                <a:solidFill>
                  <a:srgbClr val="FFFFFF"/>
                </a:solidFill>
              </a:defRPr>
            </a:lvl1pPr>
          </a:lstStyle>
          <a:p>
            <a:fld id="{A34A9F08-2E2D-4A1D-8917-04B302984AB9}" type="slidenum">
              <a:rPr lang="en-US" smtClean="0"/>
              <a:pPr/>
              <a:t>‹#›</a:t>
            </a:fld>
            <a:endParaRPr lang="en-US" dirty="0"/>
          </a:p>
        </p:txBody>
      </p:sp>
    </p:spTree>
    <p:extLst>
      <p:ext uri="{BB962C8B-B14F-4D97-AF65-F5344CB8AC3E}">
        <p14:creationId xmlns:p14="http://schemas.microsoft.com/office/powerpoint/2010/main" val="276261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18CEA-EA32-4AE6-B41E-AC168CF65E38}"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A9F08-2E2D-4A1D-8917-04B302984AB9}" type="slidenum">
              <a:rPr lang="en-US" smtClean="0"/>
              <a:t>‹#›</a:t>
            </a:fld>
            <a:endParaRPr lang="en-US"/>
          </a:p>
        </p:txBody>
      </p:sp>
    </p:spTree>
    <p:extLst>
      <p:ext uri="{BB962C8B-B14F-4D97-AF65-F5344CB8AC3E}">
        <p14:creationId xmlns:p14="http://schemas.microsoft.com/office/powerpoint/2010/main" val="243956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AA054-8094-4F47-88C3-972EBB5FEF95}" type="datetime1">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A9F08-2E2D-4A1D-8917-04B302984AB9}" type="slidenum">
              <a:rPr lang="en-US" smtClean="0"/>
              <a:t>‹#›</a:t>
            </a:fld>
            <a:endParaRPr lang="en-US"/>
          </a:p>
        </p:txBody>
      </p:sp>
    </p:spTree>
    <p:extLst>
      <p:ext uri="{BB962C8B-B14F-4D97-AF65-F5344CB8AC3E}">
        <p14:creationId xmlns:p14="http://schemas.microsoft.com/office/powerpoint/2010/main" val="178618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721D1A-DDFB-402E-B2C5-B8C6C61A227A}"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A9F08-2E2D-4A1D-8917-04B302984AB9}" type="slidenum">
              <a:rPr lang="en-US" smtClean="0"/>
              <a:t>‹#›</a:t>
            </a:fld>
            <a:endParaRPr lang="en-US"/>
          </a:p>
        </p:txBody>
      </p:sp>
    </p:spTree>
    <p:extLst>
      <p:ext uri="{BB962C8B-B14F-4D97-AF65-F5344CB8AC3E}">
        <p14:creationId xmlns:p14="http://schemas.microsoft.com/office/powerpoint/2010/main" val="101304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E8418-A618-423E-B44F-C2759C169AF1}" type="datetime1">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A9F08-2E2D-4A1D-8917-04B302984AB9}" type="slidenum">
              <a:rPr lang="en-US" smtClean="0"/>
              <a:t>‹#›</a:t>
            </a:fld>
            <a:endParaRPr lang="en-US"/>
          </a:p>
        </p:txBody>
      </p:sp>
    </p:spTree>
    <p:extLst>
      <p:ext uri="{BB962C8B-B14F-4D97-AF65-F5344CB8AC3E}">
        <p14:creationId xmlns:p14="http://schemas.microsoft.com/office/powerpoint/2010/main" val="49645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30BB3-EAD0-4522-B5B6-35E5EAA54840}" type="datetime1">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A9F08-2E2D-4A1D-8917-04B302984AB9}" type="slidenum">
              <a:rPr lang="en-US" smtClean="0"/>
              <a:t>‹#›</a:t>
            </a:fld>
            <a:endParaRPr lang="en-US"/>
          </a:p>
        </p:txBody>
      </p:sp>
    </p:spTree>
    <p:extLst>
      <p:ext uri="{BB962C8B-B14F-4D97-AF65-F5344CB8AC3E}">
        <p14:creationId xmlns:p14="http://schemas.microsoft.com/office/powerpoint/2010/main" val="423634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6C7C8-FAEF-43D6-821C-DD53DEB3C358}" type="datetime1">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0818389" y="6019800"/>
            <a:ext cx="1142543" cy="669925"/>
          </a:xfrm>
        </p:spPr>
        <p:txBody>
          <a:bodyPr/>
          <a:lstStyle>
            <a:lvl1pPr>
              <a:defRPr sz="1200">
                <a:solidFill>
                  <a:srgbClr val="FFFFFF"/>
                </a:solidFill>
              </a:defRPr>
            </a:lvl1pPr>
          </a:lstStyle>
          <a:p>
            <a:fld id="{A34A9F08-2E2D-4A1D-8917-04B302984AB9}" type="slidenum">
              <a:rPr lang="en-US" smtClean="0"/>
              <a:pPr/>
              <a:t>‹#›</a:t>
            </a:fld>
            <a:endParaRPr lang="en-US" dirty="0"/>
          </a:p>
        </p:txBody>
      </p:sp>
    </p:spTree>
    <p:extLst>
      <p:ext uri="{BB962C8B-B14F-4D97-AF65-F5344CB8AC3E}">
        <p14:creationId xmlns:p14="http://schemas.microsoft.com/office/powerpoint/2010/main" val="152501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1524F-D014-41E6-9FC8-14C05EF88638}" type="datetime1">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18389" y="6019801"/>
            <a:ext cx="1142543" cy="669925"/>
          </a:xfrm>
        </p:spPr>
        <p:txBody>
          <a:bodyPr/>
          <a:lstStyle>
            <a:lvl1pPr>
              <a:defRPr sz="1200">
                <a:solidFill>
                  <a:srgbClr val="FFFFFF"/>
                </a:solidFill>
              </a:defRPr>
            </a:lvl1pPr>
          </a:lstStyle>
          <a:p>
            <a:fld id="{A34A9F08-2E2D-4A1D-8917-04B302984AB9}" type="slidenum">
              <a:rPr lang="en-US" smtClean="0"/>
              <a:pPr/>
              <a:t>‹#›</a:t>
            </a:fld>
            <a:endParaRPr lang="en-US" dirty="0"/>
          </a:p>
        </p:txBody>
      </p:sp>
    </p:spTree>
    <p:extLst>
      <p:ext uri="{BB962C8B-B14F-4D97-AF65-F5344CB8AC3E}">
        <p14:creationId xmlns:p14="http://schemas.microsoft.com/office/powerpoint/2010/main" val="291584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0341D-6FBC-4D65-8BA0-98A9E407E6F1}" type="datetime1">
              <a:rPr lang="en-US" smtClean="0"/>
              <a:t>1/30/2020</a:t>
            </a:fld>
            <a:endParaRPr lang="en-US"/>
          </a:p>
        </p:txBody>
      </p:sp>
      <p:sp>
        <p:nvSpPr>
          <p:cNvPr id="6" name="Footer Placeholder 5"/>
          <p:cNvSpPr>
            <a:spLocks noGrp="1"/>
          </p:cNvSpPr>
          <p:nvPr>
            <p:ph type="ftr" sz="quarter" idx="11"/>
          </p:nvPr>
        </p:nvSpPr>
        <p:spPr>
          <a:xfrm>
            <a:off x="711200" y="6172201"/>
            <a:ext cx="7748965" cy="365125"/>
          </a:xfrm>
        </p:spPr>
        <p:txBody>
          <a:bodyPr/>
          <a:lstStyle/>
          <a:p>
            <a:endParaRPr lang="en-US"/>
          </a:p>
        </p:txBody>
      </p:sp>
      <p:sp>
        <p:nvSpPr>
          <p:cNvPr id="7" name="Slide Number Placeholder 6"/>
          <p:cNvSpPr>
            <a:spLocks noGrp="1"/>
          </p:cNvSpPr>
          <p:nvPr>
            <p:ph type="sldNum" sz="quarter" idx="12"/>
          </p:nvPr>
        </p:nvSpPr>
        <p:spPr>
          <a:xfrm>
            <a:off x="10936339" y="6076362"/>
            <a:ext cx="1142543" cy="669925"/>
          </a:xfrm>
        </p:spPr>
        <p:txBody>
          <a:bodyPr/>
          <a:lstStyle>
            <a:lvl1pPr>
              <a:defRPr sz="1200">
                <a:solidFill>
                  <a:srgbClr val="FFFFFF"/>
                </a:solidFill>
              </a:defRPr>
            </a:lvl1pPr>
          </a:lstStyle>
          <a:p>
            <a:fld id="{A34A9F08-2E2D-4A1D-8917-04B302984AB9}" type="slidenum">
              <a:rPr lang="en-US" smtClean="0"/>
              <a:pPr/>
              <a:t>‹#›</a:t>
            </a:fld>
            <a:endParaRPr lang="en-US" dirty="0"/>
          </a:p>
        </p:txBody>
      </p:sp>
    </p:spTree>
    <p:extLst>
      <p:ext uri="{BB962C8B-B14F-4D97-AF65-F5344CB8AC3E}">
        <p14:creationId xmlns:p14="http://schemas.microsoft.com/office/powerpoint/2010/main" val="3863896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7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1FB776D-7A98-4854-892E-49229C150863}" type="datetime1">
              <a:rPr lang="en-US" smtClean="0"/>
              <a:t>1/30/2020</a:t>
            </a:fld>
            <a:endParaRPr lang="en-US" dirty="0"/>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70883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mailto:jgardner@qualityhealthnd.org" TargetMode="External"/><Relationship Id="rId4" Type="http://schemas.openxmlformats.org/officeDocument/2006/relationships/hyperlink" Target="mailto:nmedalen@qualityhealthnd.org"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hret-hiin.org/Resources/readmissions/17/readmissions_whiteboard_series.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440C0CA-838E-4461-A3FF-E65C85C4E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4" name="Straight Connector 43">
              <a:extLst>
                <a:ext uri="{FF2B5EF4-FFF2-40B4-BE49-F238E27FC236}">
                  <a16:creationId xmlns:a16="http://schemas.microsoft.com/office/drawing/2014/main" id="{66139B5B-77C0-4942-93E8-1432494CE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6131FEA-D63F-4147-8767-29C3E933DF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D0C221E-BB1E-4BE1-872C-0BD861BD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B57387A-F8A0-4901-B148-E91FC0C25F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6C5353-C68E-424E-A459-A6EF88D6D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50" name="Rectangle 49">
            <a:extLst>
              <a:ext uri="{FF2B5EF4-FFF2-40B4-BE49-F238E27FC236}">
                <a16:creationId xmlns:a16="http://schemas.microsoft.com/office/drawing/2014/main" id="{A3AD78F1-78C8-49D7-827D-AE9177D72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8689EF0-77D3-4C90-9FD9-03B354FD0A3B}"/>
              </a:ext>
            </a:extLst>
          </p:cNvPr>
          <p:cNvSpPr>
            <a:spLocks noGrp="1"/>
          </p:cNvSpPr>
          <p:nvPr>
            <p:ph type="title"/>
          </p:nvPr>
        </p:nvSpPr>
        <p:spPr>
          <a:xfrm>
            <a:off x="7514698" y="1375871"/>
            <a:ext cx="3518748" cy="3373055"/>
          </a:xfrm>
        </p:spPr>
        <p:txBody>
          <a:bodyPr vert="horz" lIns="91440" tIns="45720" rIns="91440" bIns="45720" rtlCol="0" anchor="b">
            <a:normAutofit/>
          </a:bodyPr>
          <a:lstStyle/>
          <a:p>
            <a:pPr>
              <a:lnSpc>
                <a:spcPct val="90000"/>
              </a:lnSpc>
            </a:pPr>
            <a:r>
              <a:rPr lang="en-US" sz="2800" dirty="0"/>
              <a:t>RAPID Action Readmission reduction Collaborative</a:t>
            </a:r>
            <a:br>
              <a:rPr lang="en-US" sz="2800" dirty="0"/>
            </a:br>
            <a:br>
              <a:rPr lang="en-US" sz="2800" dirty="0"/>
            </a:br>
            <a:r>
              <a:rPr lang="en-US" sz="4000" b="1" dirty="0"/>
              <a:t>Discovery</a:t>
            </a:r>
            <a:br>
              <a:rPr lang="en-US" sz="2800" dirty="0"/>
            </a:br>
            <a:endParaRPr lang="en-US" sz="2800" dirty="0"/>
          </a:p>
        </p:txBody>
      </p:sp>
      <p:sp>
        <p:nvSpPr>
          <p:cNvPr id="52" name="Snip Diagonal Corner Rectangle 24">
            <a:extLst>
              <a:ext uri="{FF2B5EF4-FFF2-40B4-BE49-F238E27FC236}">
                <a16:creationId xmlns:a16="http://schemas.microsoft.com/office/drawing/2014/main" id="{C8A0E2DE-2B73-4F35-AB35-3490260A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nip Single Corner Rectangle 1">
            <a:extLst>
              <a:ext uri="{FF2B5EF4-FFF2-40B4-BE49-F238E27FC236}">
                <a16:creationId xmlns:a16="http://schemas.microsoft.com/office/drawing/2014/main" id="{89C2E079-B10A-405F-9F5E-541EC2BF4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3679" y="786117"/>
            <a:ext cx="3302666" cy="4956050"/>
          </a:xfrm>
          <a:prstGeom prst="snip1Rect">
            <a:avLst>
              <a:gd name="adj" fmla="val 15513"/>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Snip Single Corner Rectangle 25">
            <a:extLst>
              <a:ext uri="{FF2B5EF4-FFF2-40B4-BE49-F238E27FC236}">
                <a16:creationId xmlns:a16="http://schemas.microsoft.com/office/drawing/2014/main" id="{AC0292F5-05C0-453B-8E19-0B8DFD2BD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257156" y="792751"/>
            <a:ext cx="2759582" cy="2390956"/>
          </a:xfrm>
          <a:prstGeom prst="snip1Rect">
            <a:avLst>
              <a:gd name="adj" fmla="val 0"/>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A23392E2-019D-405C-8BF7-4BA8D73B0D2E}"/>
              </a:ext>
            </a:extLst>
          </p:cNvPr>
          <p:cNvPicPr>
            <a:picLocks noGrp="1" noChangeAspect="1"/>
          </p:cNvPicPr>
          <p:nvPr>
            <p:ph sz="quarter" idx="4"/>
          </p:nvPr>
        </p:nvPicPr>
        <p:blipFill>
          <a:blip r:embed="rId3"/>
          <a:stretch>
            <a:fillRect/>
          </a:stretch>
        </p:blipFill>
        <p:spPr>
          <a:xfrm>
            <a:off x="4444442" y="1362128"/>
            <a:ext cx="2385010" cy="1272828"/>
          </a:xfrm>
          <a:prstGeom prst="rect">
            <a:avLst/>
          </a:prstGeom>
        </p:spPr>
      </p:pic>
      <p:sp>
        <p:nvSpPr>
          <p:cNvPr id="58" name="Snip Single Corner Rectangle 19">
            <a:extLst>
              <a:ext uri="{FF2B5EF4-FFF2-40B4-BE49-F238E27FC236}">
                <a16:creationId xmlns:a16="http://schemas.microsoft.com/office/drawing/2014/main" id="{90B8E64F-B7D9-4DFB-8116-0EF64335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277591" y="3355734"/>
            <a:ext cx="2761384" cy="2386431"/>
          </a:xfrm>
          <a:prstGeom prst="snip1Rect">
            <a:avLst>
              <a:gd name="adj" fmla="val 21015"/>
            </a:avLst>
          </a:prstGeom>
          <a:noFill/>
          <a:ln w="127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Content Placeholder 11">
            <a:extLst>
              <a:ext uri="{FF2B5EF4-FFF2-40B4-BE49-F238E27FC236}">
                <a16:creationId xmlns:a16="http://schemas.microsoft.com/office/drawing/2014/main" id="{B6554C31-4F7B-4827-A245-C155DE86F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1145" y="4247654"/>
            <a:ext cx="2385010" cy="608177"/>
          </a:xfrm>
          <a:custGeom>
            <a:avLst/>
            <a:gdLst>
              <a:gd name="connsiteX0" fmla="*/ 0 w 2385010"/>
              <a:gd name="connsiteY0" fmla="*/ 0 h 2053465"/>
              <a:gd name="connsiteX1" fmla="*/ 2385010 w 2385010"/>
              <a:gd name="connsiteY1" fmla="*/ 0 h 2053465"/>
              <a:gd name="connsiteX2" fmla="*/ 2385010 w 2385010"/>
              <a:gd name="connsiteY2" fmla="*/ 1578360 h 2053465"/>
              <a:gd name="connsiteX3" fmla="*/ 1909905 w 2385010"/>
              <a:gd name="connsiteY3" fmla="*/ 2053465 h 2053465"/>
              <a:gd name="connsiteX4" fmla="*/ 0 w 2385010"/>
              <a:gd name="connsiteY4" fmla="*/ 2053465 h 205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10" h="2053465">
                <a:moveTo>
                  <a:pt x="0" y="0"/>
                </a:moveTo>
                <a:lnTo>
                  <a:pt x="2385010" y="0"/>
                </a:lnTo>
                <a:lnTo>
                  <a:pt x="2385010" y="1578360"/>
                </a:lnTo>
                <a:lnTo>
                  <a:pt x="1909905" y="2053465"/>
                </a:lnTo>
                <a:lnTo>
                  <a:pt x="0" y="2053465"/>
                </a:lnTo>
                <a:close/>
              </a:path>
            </a:pathLst>
          </a:custGeom>
        </p:spPr>
      </p:pic>
      <p:sp>
        <p:nvSpPr>
          <p:cNvPr id="5" name="Slide Number Placeholder 4">
            <a:extLst>
              <a:ext uri="{FF2B5EF4-FFF2-40B4-BE49-F238E27FC236}">
                <a16:creationId xmlns:a16="http://schemas.microsoft.com/office/drawing/2014/main" id="{19B4C81A-89E0-4EE5-B438-857F9E2AE980}"/>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A34A9F08-2E2D-4A1D-8917-04B302984AB9}" type="slidenum">
              <a:rPr lang="en-US" sz="1600">
                <a:solidFill>
                  <a:schemeClr val="tx1"/>
                </a:solidFill>
              </a:rPr>
              <a:pPr>
                <a:spcAft>
                  <a:spcPts val="600"/>
                </a:spcAft>
              </a:pPr>
              <a:t>1</a:t>
            </a:fld>
            <a:endParaRPr lang="en-US" sz="1600" dirty="0">
              <a:solidFill>
                <a:schemeClr val="tx1"/>
              </a:solidFill>
            </a:endParaRPr>
          </a:p>
        </p:txBody>
      </p:sp>
      <p:grpSp>
        <p:nvGrpSpPr>
          <p:cNvPr id="60" name="Group 59">
            <a:extLst>
              <a:ext uri="{FF2B5EF4-FFF2-40B4-BE49-F238E27FC236}">
                <a16:creationId xmlns:a16="http://schemas.microsoft.com/office/drawing/2014/main" id="{F704B073-03EB-44EF-B14B-E3EC90172D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1" name="Straight Connector 60">
              <a:extLst>
                <a:ext uri="{FF2B5EF4-FFF2-40B4-BE49-F238E27FC236}">
                  <a16:creationId xmlns:a16="http://schemas.microsoft.com/office/drawing/2014/main" id="{7BCB559C-362A-4E7F-888C-B19598CE45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008BA4C-2145-4A3B-973D-CC55F42056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A24A755-471D-4423-9BD2-840DEC5002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8181DDAA-0F33-44D0-9CF2-13E82B22D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5DF7D33-A800-4FD5-BB80-C405186EA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0" name="Picture 9" descr="A picture containing white, holding, black, red&#10;&#10;Description automatically generated">
            <a:extLst>
              <a:ext uri="{FF2B5EF4-FFF2-40B4-BE49-F238E27FC236}">
                <a16:creationId xmlns:a16="http://schemas.microsoft.com/office/drawing/2014/main" id="{C951F441-9372-4E38-833B-6A3FD852AF24}"/>
              </a:ext>
            </a:extLst>
          </p:cNvPr>
          <p:cNvPicPr>
            <a:picLocks noChangeAspect="1"/>
          </p:cNvPicPr>
          <p:nvPr/>
        </p:nvPicPr>
        <p:blipFill rotWithShape="1">
          <a:blip r:embed="rId5">
            <a:extLst>
              <a:ext uri="{28A0092B-C50C-407E-A947-70E740481C1C}">
                <a14:useLocalDpi xmlns:a14="http://schemas.microsoft.com/office/drawing/2010/main" val="0"/>
              </a:ext>
            </a:extLst>
          </a:blip>
          <a:srcRect l="9760" t="4325" r="14648" b="5226"/>
          <a:stretch/>
        </p:blipFill>
        <p:spPr>
          <a:xfrm>
            <a:off x="829409" y="1444749"/>
            <a:ext cx="3234927" cy="3870795"/>
          </a:xfrm>
          <a:prstGeom prst="rect">
            <a:avLst/>
          </a:prstGeom>
        </p:spPr>
      </p:pic>
    </p:spTree>
    <p:extLst>
      <p:ext uri="{BB962C8B-B14F-4D97-AF65-F5344CB8AC3E}">
        <p14:creationId xmlns:p14="http://schemas.microsoft.com/office/powerpoint/2010/main" val="2142391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666B06D-0979-470D-81C1-6C035998ED26}"/>
              </a:ext>
            </a:extLst>
          </p:cNvPr>
          <p:cNvSpPr>
            <a:spLocks noGrp="1"/>
          </p:cNvSpPr>
          <p:nvPr>
            <p:ph sz="half" idx="13"/>
          </p:nvPr>
        </p:nvSpPr>
        <p:spPr>
          <a:xfrm>
            <a:off x="2057401" y="2579914"/>
            <a:ext cx="7663543" cy="3668488"/>
          </a:xfrm>
        </p:spPr>
        <p:txBody>
          <a:bodyPr anchor="t" anchorCtr="0">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ABF36ECD-C0A3-41C3-AC8D-603B059B3038}"/>
              </a:ext>
            </a:extLst>
          </p:cNvPr>
          <p:cNvSpPr>
            <a:spLocks noGrp="1"/>
          </p:cNvSpPr>
          <p:nvPr>
            <p:ph type="sldNum" sz="quarter" idx="12"/>
          </p:nvPr>
        </p:nvSpPr>
        <p:spPr/>
        <p:txBody>
          <a:bodyPr/>
          <a:lstStyle/>
          <a:p>
            <a:fld id="{A34A9F08-2E2D-4A1D-8917-04B302984AB9}" type="slidenum">
              <a:rPr lang="en-US" sz="1600">
                <a:solidFill>
                  <a:schemeClr val="tx1"/>
                </a:solidFill>
                <a:latin typeface="Century Gothic" panose="020B0502020202020204"/>
              </a:rPr>
              <a:pPr/>
              <a:t>10</a:t>
            </a:fld>
            <a:endParaRPr lang="en-US" sz="1600" dirty="0">
              <a:solidFill>
                <a:schemeClr val="tx1"/>
              </a:solidFill>
              <a:latin typeface="Century Gothic" panose="020B0502020202020204"/>
            </a:endParaRPr>
          </a:p>
        </p:txBody>
      </p:sp>
      <p:sp>
        <p:nvSpPr>
          <p:cNvPr id="3" name="Content Placeholder 2">
            <a:extLst>
              <a:ext uri="{FF2B5EF4-FFF2-40B4-BE49-F238E27FC236}">
                <a16:creationId xmlns:a16="http://schemas.microsoft.com/office/drawing/2014/main" id="{4CF503B1-1F66-441F-AFEE-77F52E987552}"/>
              </a:ext>
            </a:extLst>
          </p:cNvPr>
          <p:cNvSpPr>
            <a:spLocks noGrp="1"/>
          </p:cNvSpPr>
          <p:nvPr>
            <p:ph sz="quarter" idx="4"/>
          </p:nvPr>
        </p:nvSpPr>
        <p:spPr>
          <a:xfrm>
            <a:off x="1794164" y="2493819"/>
            <a:ext cx="8572500" cy="2064734"/>
          </a:xfrm>
        </p:spPr>
        <p:txBody>
          <a:bodyPr>
            <a:normAutofit/>
          </a:bodyPr>
          <a:lstStyle/>
          <a:p>
            <a:pPr marL="0" indent="0" algn="ctr">
              <a:buNone/>
            </a:pPr>
            <a:r>
              <a:rPr lang="en-US" sz="4000" b="1" dirty="0">
                <a:solidFill>
                  <a:schemeClr val="tx1"/>
                </a:solidFill>
              </a:rPr>
              <a:t>Take-A-Ways?</a:t>
            </a:r>
          </a:p>
          <a:p>
            <a:pPr marL="0" indent="0" algn="ctr">
              <a:buNone/>
            </a:pPr>
            <a:r>
              <a:rPr lang="en-US" sz="4000" b="1" dirty="0">
                <a:solidFill>
                  <a:schemeClr val="tx1"/>
                </a:solidFill>
              </a:rPr>
              <a:t>What will you do by Tuesday?</a:t>
            </a:r>
          </a:p>
        </p:txBody>
      </p:sp>
      <p:pic>
        <p:nvPicPr>
          <p:cNvPr id="5" name="Picture 4">
            <a:extLst>
              <a:ext uri="{FF2B5EF4-FFF2-40B4-BE49-F238E27FC236}">
                <a16:creationId xmlns:a16="http://schemas.microsoft.com/office/drawing/2014/main" id="{E9FAD870-ABF0-484A-B809-6F7B97C16A33}"/>
              </a:ext>
            </a:extLst>
          </p:cNvPr>
          <p:cNvPicPr>
            <a:picLocks noChangeAspect="1"/>
          </p:cNvPicPr>
          <p:nvPr/>
        </p:nvPicPr>
        <p:blipFill>
          <a:blip r:embed="rId3"/>
          <a:stretch>
            <a:fillRect/>
          </a:stretch>
        </p:blipFill>
        <p:spPr>
          <a:xfrm>
            <a:off x="1899799" y="286376"/>
            <a:ext cx="2124947" cy="541038"/>
          </a:xfrm>
          <a:prstGeom prst="rect">
            <a:avLst/>
          </a:prstGeom>
        </p:spPr>
      </p:pic>
      <p:pic>
        <p:nvPicPr>
          <p:cNvPr id="6" name="Picture 5">
            <a:extLst>
              <a:ext uri="{FF2B5EF4-FFF2-40B4-BE49-F238E27FC236}">
                <a16:creationId xmlns:a16="http://schemas.microsoft.com/office/drawing/2014/main" id="{FD835B40-C913-4C19-B363-4530D0E5D644}"/>
              </a:ext>
            </a:extLst>
          </p:cNvPr>
          <p:cNvPicPr>
            <a:picLocks noChangeAspect="1"/>
          </p:cNvPicPr>
          <p:nvPr/>
        </p:nvPicPr>
        <p:blipFill>
          <a:blip r:embed="rId4"/>
          <a:stretch>
            <a:fillRect/>
          </a:stretch>
        </p:blipFill>
        <p:spPr>
          <a:xfrm>
            <a:off x="8734914" y="6248403"/>
            <a:ext cx="914778" cy="487349"/>
          </a:xfrm>
          <a:prstGeom prst="rect">
            <a:avLst/>
          </a:prstGeom>
        </p:spPr>
      </p:pic>
    </p:spTree>
    <p:extLst>
      <p:ext uri="{BB962C8B-B14F-4D97-AF65-F5344CB8AC3E}">
        <p14:creationId xmlns:p14="http://schemas.microsoft.com/office/powerpoint/2010/main" val="311084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42738-7B52-48E3-A305-189E5C7804E9}"/>
              </a:ext>
            </a:extLst>
          </p:cNvPr>
          <p:cNvSpPr>
            <a:spLocks noGrp="1"/>
          </p:cNvSpPr>
          <p:nvPr>
            <p:ph type="title"/>
          </p:nvPr>
        </p:nvSpPr>
        <p:spPr/>
        <p:txBody>
          <a:bodyPr vert="horz" lIns="91440" tIns="45720" rIns="91440" bIns="45720" rtlCol="0" anchor="b">
            <a:normAutofit/>
          </a:bodyPr>
          <a:lstStyle/>
          <a:p>
            <a:r>
              <a:rPr lang="en-US" sz="4800" dirty="0"/>
              <a:t>Next Week: Design</a:t>
            </a:r>
          </a:p>
        </p:txBody>
      </p:sp>
      <p:sp>
        <p:nvSpPr>
          <p:cNvPr id="2" name="Slide Number Placeholder 1">
            <a:extLst>
              <a:ext uri="{FF2B5EF4-FFF2-40B4-BE49-F238E27FC236}">
                <a16:creationId xmlns:a16="http://schemas.microsoft.com/office/drawing/2014/main" id="{9C58CA79-ABA8-42F8-8F1A-E7892C675119}"/>
              </a:ext>
            </a:extLst>
          </p:cNvPr>
          <p:cNvSpPr>
            <a:spLocks noGrp="1"/>
          </p:cNvSpPr>
          <p:nvPr>
            <p:ph type="sldNum" sz="quarter" idx="12"/>
          </p:nvPr>
        </p:nvSpPr>
        <p:spPr/>
        <p:txBody>
          <a:bodyPr vert="horz" lIns="91440" tIns="45720" rIns="91440" bIns="45720" rtlCol="0" anchor="b">
            <a:normAutofit/>
          </a:bodyPr>
          <a:lstStyle/>
          <a:p>
            <a:pPr>
              <a:spcAft>
                <a:spcPts val="600"/>
              </a:spcAft>
            </a:pPr>
            <a:fld id="{A34A9F08-2E2D-4A1D-8917-04B302984AB9}" type="slidenum">
              <a:rPr lang="en-US" sz="1600">
                <a:solidFill>
                  <a:schemeClr val="tx1"/>
                </a:solidFill>
              </a:rPr>
              <a:pPr>
                <a:spcAft>
                  <a:spcPts val="600"/>
                </a:spcAft>
              </a:pPr>
              <a:t>11</a:t>
            </a:fld>
            <a:endParaRPr lang="en-US" sz="1600" dirty="0">
              <a:solidFill>
                <a:schemeClr val="tx1"/>
              </a:solidFill>
            </a:endParaRPr>
          </a:p>
        </p:txBody>
      </p:sp>
      <p:pic>
        <p:nvPicPr>
          <p:cNvPr id="6" name="Content Placeholder 5">
            <a:extLst>
              <a:ext uri="{FF2B5EF4-FFF2-40B4-BE49-F238E27FC236}">
                <a16:creationId xmlns:a16="http://schemas.microsoft.com/office/drawing/2014/main" id="{88A45D76-36A1-4FBC-B0AC-1B1C7E1F750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1573686" y="591280"/>
            <a:ext cx="7398018" cy="4052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937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8738" y="5783107"/>
            <a:ext cx="856907" cy="669925"/>
          </a:xfrm>
        </p:spPr>
        <p:txBody>
          <a:bodyPr/>
          <a:lstStyle/>
          <a:p>
            <a:fld id="{A61F8DC5-2CEC-47AF-8965-59E8AAC97596}" type="slidenum">
              <a:rPr lang="en-US" sz="1600">
                <a:latin typeface="Century Gothic" panose="020B0502020202020204"/>
              </a:rPr>
              <a:pPr/>
              <a:t>12</a:t>
            </a:fld>
            <a:endParaRPr lang="en-US" sz="1600" dirty="0">
              <a:latin typeface="Century Gothic" panose="020B0502020202020204"/>
            </a:endParaRPr>
          </a:p>
        </p:txBody>
      </p:sp>
      <p:sp>
        <p:nvSpPr>
          <p:cNvPr id="2" name="Title 1"/>
          <p:cNvSpPr>
            <a:spLocks noGrp="1"/>
          </p:cNvSpPr>
          <p:nvPr>
            <p:ph type="title" idx="4294967295"/>
          </p:nvPr>
        </p:nvSpPr>
        <p:spPr>
          <a:xfrm>
            <a:off x="1524001" y="1847660"/>
            <a:ext cx="9144000" cy="1143000"/>
          </a:xfrm>
        </p:spPr>
        <p:txBody>
          <a:bodyPr>
            <a:normAutofit/>
          </a:bodyPr>
          <a:lstStyle/>
          <a:p>
            <a:pPr algn="ctr"/>
            <a:r>
              <a:rPr lang="en-US" b="1" cap="none" dirty="0"/>
              <a:t>Onward and upward!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4776" y="315764"/>
            <a:ext cx="4192465" cy="122883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538723963"/>
              </p:ext>
            </p:extLst>
          </p:nvPr>
        </p:nvGraphicFramePr>
        <p:xfrm>
          <a:off x="3496635" y="3160967"/>
          <a:ext cx="5719303" cy="1412747"/>
        </p:xfrm>
        <a:graphic>
          <a:graphicData uri="http://schemas.openxmlformats.org/drawingml/2006/table">
            <a:tbl>
              <a:tblPr firstRow="1" bandRow="1">
                <a:tableStyleId>{5C22544A-7EE6-4342-B048-85BDC9FD1C3A}</a:tableStyleId>
              </a:tblPr>
              <a:tblGrid>
                <a:gridCol w="2964966">
                  <a:extLst>
                    <a:ext uri="{9D8B030D-6E8A-4147-A177-3AD203B41FA5}">
                      <a16:colId xmlns:a16="http://schemas.microsoft.com/office/drawing/2014/main" val="20001"/>
                    </a:ext>
                  </a:extLst>
                </a:gridCol>
                <a:gridCol w="2754337">
                  <a:extLst>
                    <a:ext uri="{9D8B030D-6E8A-4147-A177-3AD203B41FA5}">
                      <a16:colId xmlns:a16="http://schemas.microsoft.com/office/drawing/2014/main" val="20002"/>
                    </a:ext>
                  </a:extLst>
                </a:gridCol>
              </a:tblGrid>
              <a:tr h="1412747">
                <a:tc>
                  <a:txBody>
                    <a:bodyPr/>
                    <a:lstStyle/>
                    <a:p>
                      <a:pPr algn="ctr"/>
                      <a:r>
                        <a:rPr lang="en-US" sz="2800" dirty="0">
                          <a:solidFill>
                            <a:schemeClr val="bg1"/>
                          </a:solidFill>
                        </a:rPr>
                        <a:t>Nikki Medalen</a:t>
                      </a:r>
                    </a:p>
                    <a:p>
                      <a:pPr algn="ctr"/>
                      <a:r>
                        <a:rPr lang="en-US" sz="2000" dirty="0">
                          <a:solidFill>
                            <a:schemeClr val="bg1"/>
                          </a:solidFill>
                        </a:rPr>
                        <a:t>701-989-6236</a:t>
                      </a:r>
                    </a:p>
                    <a:p>
                      <a:pPr algn="ctr"/>
                      <a:r>
                        <a:rPr lang="en-US" sz="1400" dirty="0">
                          <a:solidFill>
                            <a:schemeClr val="bg1"/>
                          </a:solidFill>
                          <a:hlinkClick r:id="rId4"/>
                        </a:rPr>
                        <a:t>nmedalen@qualityhealthnd.org</a:t>
                      </a:r>
                      <a:endParaRPr lang="en-US" sz="2000" dirty="0">
                        <a:solidFill>
                          <a:schemeClr val="bg1"/>
                        </a:solidFill>
                      </a:endParaRPr>
                    </a:p>
                  </a:txBody>
                  <a:tcPr anchor="ctr">
                    <a:solidFill>
                      <a:schemeClr val="bg2">
                        <a:lumMod val="20000"/>
                        <a:lumOff val="80000"/>
                      </a:schemeClr>
                    </a:solidFill>
                  </a:tcPr>
                </a:tc>
                <a:tc>
                  <a:txBody>
                    <a:bodyPr/>
                    <a:lstStyle/>
                    <a:p>
                      <a:pPr algn="ctr"/>
                      <a:r>
                        <a:rPr lang="en-US" sz="2800" dirty="0">
                          <a:solidFill>
                            <a:schemeClr val="bg1"/>
                          </a:solidFill>
                        </a:rPr>
                        <a:t>Jon</a:t>
                      </a:r>
                      <a:r>
                        <a:rPr lang="en-US" sz="2800" baseline="0" dirty="0">
                          <a:solidFill>
                            <a:schemeClr val="bg1"/>
                          </a:solidFill>
                        </a:rPr>
                        <a:t> Gardner</a:t>
                      </a:r>
                    </a:p>
                    <a:p>
                      <a:pPr algn="ctr"/>
                      <a:r>
                        <a:rPr lang="en-US" sz="2000" baseline="0" dirty="0">
                          <a:solidFill>
                            <a:schemeClr val="bg1"/>
                          </a:solidFill>
                        </a:rPr>
                        <a:t>701-989-6237</a:t>
                      </a:r>
                    </a:p>
                    <a:p>
                      <a:pPr algn="ctr"/>
                      <a:r>
                        <a:rPr lang="en-US" sz="1400" dirty="0">
                          <a:solidFill>
                            <a:schemeClr val="bg1"/>
                          </a:solidFill>
                          <a:hlinkClick r:id="rId5"/>
                        </a:rPr>
                        <a:t>jgardner@qualityhealthnd.org</a:t>
                      </a:r>
                      <a:endParaRPr lang="en-US" sz="1900" dirty="0">
                        <a:solidFill>
                          <a:schemeClr val="bg1"/>
                        </a:solidFill>
                      </a:endParaRPr>
                    </a:p>
                  </a:txBody>
                  <a:tcPr anchor="ctr">
                    <a:solidFill>
                      <a:schemeClr val="bg2">
                        <a:lumMod val="20000"/>
                        <a:lumOff val="80000"/>
                      </a:schemeClr>
                    </a:solid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F3A0CC9C-4728-4280-8055-D9D59B060664}"/>
              </a:ext>
            </a:extLst>
          </p:cNvPr>
          <p:cNvPicPr>
            <a:picLocks noChangeAspect="1"/>
          </p:cNvPicPr>
          <p:nvPr/>
        </p:nvPicPr>
        <p:blipFill>
          <a:blip r:embed="rId6"/>
          <a:stretch>
            <a:fillRect/>
          </a:stretch>
        </p:blipFill>
        <p:spPr>
          <a:xfrm>
            <a:off x="8887652" y="6315776"/>
            <a:ext cx="914479" cy="487722"/>
          </a:xfrm>
          <a:prstGeom prst="rect">
            <a:avLst/>
          </a:prstGeom>
        </p:spPr>
      </p:pic>
    </p:spTree>
    <p:extLst>
      <p:ext uri="{BB962C8B-B14F-4D97-AF65-F5344CB8AC3E}">
        <p14:creationId xmlns:p14="http://schemas.microsoft.com/office/powerpoint/2010/main" val="74011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D070BA9-943C-4F43-B88D-37C606D3D304}"/>
              </a:ext>
            </a:extLst>
          </p:cNvPr>
          <p:cNvSpPr>
            <a:spLocks noGrp="1"/>
          </p:cNvSpPr>
          <p:nvPr>
            <p:ph type="sldNum" sz="quarter" idx="12"/>
          </p:nvPr>
        </p:nvSpPr>
        <p:spPr>
          <a:xfrm>
            <a:off x="10363200" y="5696462"/>
            <a:ext cx="1142245" cy="669925"/>
          </a:xfrm>
        </p:spPr>
        <p:txBody>
          <a:bodyPr>
            <a:normAutofit/>
          </a:bodyPr>
          <a:lstStyle/>
          <a:p>
            <a:pPr>
              <a:spcAft>
                <a:spcPts val="600"/>
              </a:spcAft>
            </a:pPr>
            <a:fld id="{A34A9F08-2E2D-4A1D-8917-04B302984AB9}" type="slidenum">
              <a:rPr lang="en-US" sz="1600" smtClean="0"/>
              <a:pPr>
                <a:spcAft>
                  <a:spcPts val="600"/>
                </a:spcAft>
              </a:pPr>
              <a:t>2</a:t>
            </a:fld>
            <a:endParaRPr lang="en-US" sz="1600"/>
          </a:p>
        </p:txBody>
      </p:sp>
      <p:sp>
        <p:nvSpPr>
          <p:cNvPr id="20"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E6623354-7CA5-4087-A337-EDD2FC194C40}"/>
              </a:ext>
            </a:extLst>
          </p:cNvPr>
          <p:cNvGraphicFramePr>
            <a:graphicFrameLocks/>
          </p:cNvGraphicFramePr>
          <p:nvPr>
            <p:extLst>
              <p:ext uri="{D42A27DB-BD31-4B8C-83A1-F6EECF244321}">
                <p14:modId xmlns:p14="http://schemas.microsoft.com/office/powerpoint/2010/main" val="4172954954"/>
              </p:ext>
            </p:extLst>
          </p:nvPr>
        </p:nvGraphicFramePr>
        <p:xfrm>
          <a:off x="792480" y="786117"/>
          <a:ext cx="10607040" cy="4956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46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57E87F-769A-4B8F-825A-450EE025EA2B}"/>
              </a:ext>
            </a:extLst>
          </p:cNvPr>
          <p:cNvPicPr>
            <a:picLocks noChangeAspect="1"/>
          </p:cNvPicPr>
          <p:nvPr/>
        </p:nvPicPr>
        <p:blipFill rotWithShape="1">
          <a:blip r:embed="rId3"/>
          <a:srcRect t="3720" r="2" b="1651"/>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F10FE805-FC12-491C-AF44-71F59256B8A9}"/>
              </a:ext>
            </a:extLst>
          </p:cNvPr>
          <p:cNvSpPr>
            <a:spLocks noGrp="1"/>
          </p:cNvSpPr>
          <p:nvPr>
            <p:ph type="sldNum" sz="quarter" idx="12"/>
          </p:nvPr>
        </p:nvSpPr>
        <p:spPr>
          <a:xfrm>
            <a:off x="10363200" y="5578475"/>
            <a:ext cx="1142245" cy="669925"/>
          </a:xfrm>
        </p:spPr>
        <p:txBody>
          <a:bodyPr>
            <a:normAutofit/>
          </a:bodyPr>
          <a:lstStyle/>
          <a:p>
            <a:pPr>
              <a:spcAft>
                <a:spcPts val="600"/>
              </a:spcAft>
            </a:pPr>
            <a:fld id="{A34A9F08-2E2D-4A1D-8917-04B302984AB9}" type="slidenum">
              <a:rPr lang="en-US" smtClean="0"/>
              <a:pPr>
                <a:spcAft>
                  <a:spcPts val="600"/>
                </a:spcAft>
              </a:pPr>
              <a:t>3</a:t>
            </a:fld>
            <a:endParaRPr lang="en-US"/>
          </a:p>
        </p:txBody>
      </p:sp>
    </p:spTree>
    <p:extLst>
      <p:ext uri="{BB962C8B-B14F-4D97-AF65-F5344CB8AC3E}">
        <p14:creationId xmlns:p14="http://schemas.microsoft.com/office/powerpoint/2010/main" val="11759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D6CFB6C-6ECB-4250-B68E-01966297A5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8359141-C085-46E4-B4EC-42F9599BA7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A903156-0F0C-44A5-9019-0CAF51EB49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6E5E851-3725-463F-9451-2FFEF5D3E0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4209D59-6810-40C2-B8D6-6DACF8A06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0BE1027C-ABCB-4C82-91A2-F67B9A5A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D17A3-C43C-4135-A933-1299DA2251D6}"/>
              </a:ext>
            </a:extLst>
          </p:cNvPr>
          <p:cNvSpPr>
            <a:spLocks noGrp="1"/>
          </p:cNvSpPr>
          <p:nvPr>
            <p:ph type="title"/>
          </p:nvPr>
        </p:nvSpPr>
        <p:spPr>
          <a:xfrm>
            <a:off x="651120" y="5112278"/>
            <a:ext cx="9552558" cy="1440923"/>
          </a:xfrm>
        </p:spPr>
        <p:txBody>
          <a:bodyPr vert="horz" lIns="91440" tIns="45720" rIns="91440" bIns="45720" rtlCol="0" anchor="b">
            <a:normAutofit fontScale="90000"/>
          </a:bodyPr>
          <a:lstStyle/>
          <a:p>
            <a:r>
              <a:rPr lang="en-US" sz="4800" dirty="0"/>
              <a:t>Examples of Candidates for Collaborative</a:t>
            </a:r>
          </a:p>
        </p:txBody>
      </p:sp>
      <p:sp>
        <p:nvSpPr>
          <p:cNvPr id="5" name="Slide Number Placeholder 4">
            <a:extLst>
              <a:ext uri="{FF2B5EF4-FFF2-40B4-BE49-F238E27FC236}">
                <a16:creationId xmlns:a16="http://schemas.microsoft.com/office/drawing/2014/main" id="{B1918E89-EE42-446F-8DA0-9C15339F04F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A34A9F08-2E2D-4A1D-8917-04B302984AB9}" type="slidenum">
              <a:rPr lang="en-US" sz="1600" smtClean="0">
                <a:solidFill>
                  <a:schemeClr val="tx1"/>
                </a:solidFill>
              </a:rPr>
              <a:pPr>
                <a:spcAft>
                  <a:spcPts val="600"/>
                </a:spcAft>
              </a:pPr>
              <a:t>4</a:t>
            </a:fld>
            <a:endParaRPr lang="en-US" sz="1600" dirty="0">
              <a:solidFill>
                <a:schemeClr val="tx1"/>
              </a:solidFill>
            </a:endParaRPr>
          </a:p>
        </p:txBody>
      </p:sp>
      <p:grpSp>
        <p:nvGrpSpPr>
          <p:cNvPr id="24" name="Group 23">
            <a:extLst>
              <a:ext uri="{FF2B5EF4-FFF2-40B4-BE49-F238E27FC236}">
                <a16:creationId xmlns:a16="http://schemas.microsoft.com/office/drawing/2014/main" id="{0CC57C46-4659-4AF2-9180-2DEED214CD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CFB52317-0F00-40C0-B1F2-33ED6D30D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468ACF9-4EF2-4251-9FAD-3F225BF7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E4A3ECD-6924-4912-B117-3C617B584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1DFE1F5-FA7A-403F-B9D9-0434E2BE2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2CF27E4-09D0-444E-B18D-F904871038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 name="Snip Diagonal Corner Rectangle 12">
            <a:extLst>
              <a:ext uri="{FF2B5EF4-FFF2-40B4-BE49-F238E27FC236}">
                <a16:creationId xmlns:a16="http://schemas.microsoft.com/office/drawing/2014/main" id="{FDAF26D5-7469-49F5-902D-571FA58A7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01BD196-0466-4022-B066-EFF0BEF9F643}"/>
              </a:ext>
            </a:extLst>
          </p:cNvPr>
          <p:cNvPicPr>
            <a:picLocks noGrp="1" noChangeAspect="1"/>
          </p:cNvPicPr>
          <p:nvPr>
            <p:ph sz="quarter" idx="4"/>
          </p:nvPr>
        </p:nvPicPr>
        <p:blipFill>
          <a:blip r:embed="rId3"/>
          <a:stretch>
            <a:fillRect/>
          </a:stretch>
        </p:blipFill>
        <p:spPr>
          <a:xfrm>
            <a:off x="5849456" y="1220387"/>
            <a:ext cx="4201297" cy="2615308"/>
          </a:xfrm>
          <a:prstGeom prst="rect">
            <a:avLst/>
          </a:prstGeom>
        </p:spPr>
      </p:pic>
      <p:pic>
        <p:nvPicPr>
          <p:cNvPr id="6" name="Content Placeholder 5">
            <a:extLst>
              <a:ext uri="{FF2B5EF4-FFF2-40B4-BE49-F238E27FC236}">
                <a16:creationId xmlns:a16="http://schemas.microsoft.com/office/drawing/2014/main" id="{C79E962B-85AF-4122-AF12-D6DE25A39B64}"/>
              </a:ext>
            </a:extLst>
          </p:cNvPr>
          <p:cNvPicPr>
            <a:picLocks noGrp="1" noChangeAspect="1"/>
          </p:cNvPicPr>
          <p:nvPr>
            <p:ph sz="half" idx="13"/>
          </p:nvPr>
        </p:nvPicPr>
        <p:blipFill>
          <a:blip r:embed="rId4"/>
          <a:stretch>
            <a:fillRect/>
          </a:stretch>
        </p:blipFill>
        <p:spPr>
          <a:xfrm>
            <a:off x="1182574" y="1210729"/>
            <a:ext cx="4281789" cy="2665415"/>
          </a:xfrm>
          <a:prstGeom prst="rect">
            <a:avLst/>
          </a:prstGeom>
        </p:spPr>
      </p:pic>
    </p:spTree>
    <p:extLst>
      <p:ext uri="{BB962C8B-B14F-4D97-AF65-F5344CB8AC3E}">
        <p14:creationId xmlns:p14="http://schemas.microsoft.com/office/powerpoint/2010/main" val="329691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666B06D-0979-470D-81C1-6C035998ED26}"/>
              </a:ext>
            </a:extLst>
          </p:cNvPr>
          <p:cNvSpPr>
            <a:spLocks noGrp="1"/>
          </p:cNvSpPr>
          <p:nvPr>
            <p:ph sz="half" idx="13"/>
          </p:nvPr>
        </p:nvSpPr>
        <p:spPr>
          <a:xfrm>
            <a:off x="2057401" y="2579915"/>
            <a:ext cx="7663543" cy="2781795"/>
          </a:xfrm>
        </p:spPr>
        <p:txBody>
          <a:bodyPr anchor="t" anchorCtr="0">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ABF36ECD-C0A3-41C3-AC8D-603B059B3038}"/>
              </a:ext>
            </a:extLst>
          </p:cNvPr>
          <p:cNvSpPr>
            <a:spLocks noGrp="1"/>
          </p:cNvSpPr>
          <p:nvPr>
            <p:ph type="sldNum" sz="quarter" idx="12"/>
          </p:nvPr>
        </p:nvSpPr>
        <p:spPr/>
        <p:txBody>
          <a:bodyPr/>
          <a:lstStyle/>
          <a:p>
            <a:fld id="{A34A9F08-2E2D-4A1D-8917-04B302984AB9}" type="slidenum">
              <a:rPr lang="en-US" sz="1600">
                <a:solidFill>
                  <a:schemeClr val="tx1"/>
                </a:solidFill>
              </a:rPr>
              <a:t>5</a:t>
            </a:fld>
            <a:endParaRPr lang="en-US" sz="1600" dirty="0">
              <a:solidFill>
                <a:schemeClr val="tx1"/>
              </a:solidFill>
            </a:endParaRPr>
          </a:p>
        </p:txBody>
      </p:sp>
      <p:graphicFrame>
        <p:nvGraphicFramePr>
          <p:cNvPr id="2" name="Table 6">
            <a:extLst>
              <a:ext uri="{FF2B5EF4-FFF2-40B4-BE49-F238E27FC236}">
                <a16:creationId xmlns:a16="http://schemas.microsoft.com/office/drawing/2014/main" id="{D3356317-BBDE-4BE9-8396-50B7A5E4ABCD}"/>
              </a:ext>
            </a:extLst>
          </p:cNvPr>
          <p:cNvGraphicFramePr>
            <a:graphicFrameLocks noGrp="1"/>
          </p:cNvGraphicFramePr>
          <p:nvPr>
            <p:ph sz="quarter" idx="4"/>
            <p:extLst>
              <p:ext uri="{D42A27DB-BD31-4B8C-83A1-F6EECF244321}">
                <p14:modId xmlns:p14="http://schemas.microsoft.com/office/powerpoint/2010/main" val="455151785"/>
              </p:ext>
            </p:extLst>
          </p:nvPr>
        </p:nvGraphicFramePr>
        <p:xfrm>
          <a:off x="1290918" y="986119"/>
          <a:ext cx="9610164" cy="5262285"/>
        </p:xfrm>
        <a:graphic>
          <a:graphicData uri="http://schemas.openxmlformats.org/drawingml/2006/table">
            <a:tbl>
              <a:tblPr firstRow="1" bandRow="1">
                <a:tableStyleId>{5C22544A-7EE6-4342-B048-85BDC9FD1C3A}</a:tableStyleId>
              </a:tblPr>
              <a:tblGrid>
                <a:gridCol w="4805082">
                  <a:extLst>
                    <a:ext uri="{9D8B030D-6E8A-4147-A177-3AD203B41FA5}">
                      <a16:colId xmlns:a16="http://schemas.microsoft.com/office/drawing/2014/main" val="2306836762"/>
                    </a:ext>
                  </a:extLst>
                </a:gridCol>
                <a:gridCol w="4805082">
                  <a:extLst>
                    <a:ext uri="{9D8B030D-6E8A-4147-A177-3AD203B41FA5}">
                      <a16:colId xmlns:a16="http://schemas.microsoft.com/office/drawing/2014/main" val="1521799483"/>
                    </a:ext>
                  </a:extLst>
                </a:gridCol>
              </a:tblGrid>
              <a:tr h="741499">
                <a:tc>
                  <a:txBody>
                    <a:bodyPr/>
                    <a:lstStyle/>
                    <a:p>
                      <a:r>
                        <a:rPr lang="en-US" dirty="0"/>
                        <a:t>Goals</a:t>
                      </a:r>
                    </a:p>
                  </a:txBody>
                  <a:tcPr/>
                </a:tc>
                <a:tc>
                  <a:txBody>
                    <a:bodyPr/>
                    <a:lstStyle/>
                    <a:p>
                      <a:r>
                        <a:rPr lang="en-US" dirty="0"/>
                        <a:t>How?</a:t>
                      </a:r>
                    </a:p>
                  </a:txBody>
                  <a:tcPr/>
                </a:tc>
                <a:extLst>
                  <a:ext uri="{0D108BD9-81ED-4DB2-BD59-A6C34878D82A}">
                    <a16:rowId xmlns:a16="http://schemas.microsoft.com/office/drawing/2014/main" val="4255416722"/>
                  </a:ext>
                </a:extLst>
              </a:tr>
              <a:tr h="741499">
                <a:tc>
                  <a:txBody>
                    <a:bodyPr/>
                    <a:lstStyle/>
                    <a:p>
                      <a:r>
                        <a:rPr lang="en-US" dirty="0"/>
                        <a:t>Address causes of avoidable readmissions</a:t>
                      </a:r>
                    </a:p>
                  </a:txBody>
                  <a:tcPr/>
                </a:tc>
                <a:tc>
                  <a:txBody>
                    <a:bodyPr/>
                    <a:lstStyle/>
                    <a:p>
                      <a:r>
                        <a:rPr lang="en-US" dirty="0"/>
                        <a:t>Discovery Tool</a:t>
                      </a:r>
                    </a:p>
                    <a:p>
                      <a:r>
                        <a:rPr lang="en-US" dirty="0"/>
                        <a:t>Action Plan</a:t>
                      </a:r>
                    </a:p>
                  </a:txBody>
                  <a:tcPr/>
                </a:tc>
                <a:extLst>
                  <a:ext uri="{0D108BD9-81ED-4DB2-BD59-A6C34878D82A}">
                    <a16:rowId xmlns:a16="http://schemas.microsoft.com/office/drawing/2014/main" val="1229250004"/>
                  </a:ext>
                </a:extLst>
              </a:tr>
              <a:tr h="1012596">
                <a:tc>
                  <a:txBody>
                    <a:bodyPr/>
                    <a:lstStyle/>
                    <a:p>
                      <a:r>
                        <a:rPr lang="en-US" dirty="0"/>
                        <a:t>Analyze and interpret data</a:t>
                      </a:r>
                    </a:p>
                  </a:txBody>
                  <a:tcPr/>
                </a:tc>
                <a:tc>
                  <a:txBody>
                    <a:bodyPr/>
                    <a:lstStyle/>
                    <a:p>
                      <a:r>
                        <a:rPr lang="en-US" dirty="0"/>
                        <a:t>Complete Discovery Tool with your team</a:t>
                      </a:r>
                    </a:p>
                    <a:p>
                      <a:r>
                        <a:rPr lang="en-US" dirty="0"/>
                        <a:t>Feedback from colleagues</a:t>
                      </a:r>
                    </a:p>
                  </a:txBody>
                  <a:tcPr/>
                </a:tc>
                <a:extLst>
                  <a:ext uri="{0D108BD9-81ED-4DB2-BD59-A6C34878D82A}">
                    <a16:rowId xmlns:a16="http://schemas.microsoft.com/office/drawing/2014/main" val="1202102699"/>
                  </a:ext>
                </a:extLst>
              </a:tr>
              <a:tr h="1012596">
                <a:tc>
                  <a:txBody>
                    <a:bodyPr/>
                    <a:lstStyle/>
                    <a:p>
                      <a:r>
                        <a:rPr lang="en-US" dirty="0"/>
                        <a:t>Become familiar with nationally recognized best practices</a:t>
                      </a:r>
                    </a:p>
                  </a:txBody>
                  <a:tcPr/>
                </a:tc>
                <a:tc>
                  <a:txBody>
                    <a:bodyPr/>
                    <a:lstStyle/>
                    <a:p>
                      <a:r>
                        <a:rPr lang="en-US" dirty="0"/>
                        <a:t>Readmission Collaborative Toolkit</a:t>
                      </a:r>
                    </a:p>
                    <a:p>
                      <a:r>
                        <a:rPr lang="en-US" dirty="0"/>
                        <a:t>Webinar Events</a:t>
                      </a:r>
                    </a:p>
                    <a:p>
                      <a:r>
                        <a:rPr lang="en-US" dirty="0"/>
                        <a:t>Peer sharing</a:t>
                      </a:r>
                    </a:p>
                  </a:txBody>
                  <a:tcPr/>
                </a:tc>
                <a:extLst>
                  <a:ext uri="{0D108BD9-81ED-4DB2-BD59-A6C34878D82A}">
                    <a16:rowId xmlns:a16="http://schemas.microsoft.com/office/drawing/2014/main" val="1802702170"/>
                  </a:ext>
                </a:extLst>
              </a:tr>
              <a:tr h="741499">
                <a:tc>
                  <a:txBody>
                    <a:bodyPr/>
                    <a:lstStyle/>
                    <a:p>
                      <a:r>
                        <a:rPr lang="en-US" dirty="0"/>
                        <a:t>Collaborate and explore innovative strategies for readmission reduction</a:t>
                      </a:r>
                    </a:p>
                  </a:txBody>
                  <a:tcPr/>
                </a:tc>
                <a:tc>
                  <a:txBody>
                    <a:bodyPr/>
                    <a:lstStyle/>
                    <a:p>
                      <a:r>
                        <a:rPr lang="en-US" dirty="0"/>
                        <a:t>Webinar Events</a:t>
                      </a:r>
                    </a:p>
                    <a:p>
                      <a:r>
                        <a:rPr lang="en-US" dirty="0"/>
                        <a:t>Peer sharing</a:t>
                      </a:r>
                    </a:p>
                  </a:txBody>
                  <a:tcPr/>
                </a:tc>
                <a:extLst>
                  <a:ext uri="{0D108BD9-81ED-4DB2-BD59-A6C34878D82A}">
                    <a16:rowId xmlns:a16="http://schemas.microsoft.com/office/drawing/2014/main" val="3145302264"/>
                  </a:ext>
                </a:extLst>
              </a:tr>
              <a:tr h="1012596">
                <a:tc>
                  <a:txBody>
                    <a:bodyPr/>
                    <a:lstStyle/>
                    <a:p>
                      <a:r>
                        <a:rPr lang="en-US" dirty="0"/>
                        <a:t>Learn PFE strategies to enhance preparation for discharge and impact readmissions</a:t>
                      </a:r>
                    </a:p>
                  </a:txBody>
                  <a:tcPr/>
                </a:tc>
                <a:tc>
                  <a:txBody>
                    <a:bodyPr/>
                    <a:lstStyle/>
                    <a:p>
                      <a:r>
                        <a:rPr lang="en-US" dirty="0"/>
                        <a:t>Webinar Events</a:t>
                      </a:r>
                    </a:p>
                    <a:p>
                      <a:r>
                        <a:rPr lang="en-US" dirty="0"/>
                        <a:t>Peer sharing</a:t>
                      </a:r>
                    </a:p>
                  </a:txBody>
                  <a:tcPr/>
                </a:tc>
                <a:extLst>
                  <a:ext uri="{0D108BD9-81ED-4DB2-BD59-A6C34878D82A}">
                    <a16:rowId xmlns:a16="http://schemas.microsoft.com/office/drawing/2014/main" val="3498921738"/>
                  </a:ext>
                </a:extLst>
              </a:tr>
            </a:tbl>
          </a:graphicData>
        </a:graphic>
      </p:graphicFrame>
      <p:pic>
        <p:nvPicPr>
          <p:cNvPr id="5" name="Picture 4">
            <a:extLst>
              <a:ext uri="{FF2B5EF4-FFF2-40B4-BE49-F238E27FC236}">
                <a16:creationId xmlns:a16="http://schemas.microsoft.com/office/drawing/2014/main" id="{E9FAD870-ABF0-484A-B809-6F7B97C16A33}"/>
              </a:ext>
            </a:extLst>
          </p:cNvPr>
          <p:cNvPicPr>
            <a:picLocks noChangeAspect="1"/>
          </p:cNvPicPr>
          <p:nvPr/>
        </p:nvPicPr>
        <p:blipFill>
          <a:blip r:embed="rId3"/>
          <a:stretch>
            <a:fillRect/>
          </a:stretch>
        </p:blipFill>
        <p:spPr>
          <a:xfrm>
            <a:off x="1899799" y="286376"/>
            <a:ext cx="2124947" cy="541038"/>
          </a:xfrm>
          <a:prstGeom prst="rect">
            <a:avLst/>
          </a:prstGeom>
        </p:spPr>
      </p:pic>
      <p:pic>
        <p:nvPicPr>
          <p:cNvPr id="6" name="Picture 5">
            <a:extLst>
              <a:ext uri="{FF2B5EF4-FFF2-40B4-BE49-F238E27FC236}">
                <a16:creationId xmlns:a16="http://schemas.microsoft.com/office/drawing/2014/main" id="{FD835B40-C913-4C19-B363-4530D0E5D644}"/>
              </a:ext>
            </a:extLst>
          </p:cNvPr>
          <p:cNvPicPr>
            <a:picLocks noChangeAspect="1"/>
          </p:cNvPicPr>
          <p:nvPr/>
        </p:nvPicPr>
        <p:blipFill>
          <a:blip r:embed="rId4"/>
          <a:stretch>
            <a:fillRect/>
          </a:stretch>
        </p:blipFill>
        <p:spPr>
          <a:xfrm>
            <a:off x="10937173" y="6248404"/>
            <a:ext cx="914778" cy="487349"/>
          </a:xfrm>
          <a:prstGeom prst="rect">
            <a:avLst/>
          </a:prstGeom>
        </p:spPr>
      </p:pic>
    </p:spTree>
    <p:extLst>
      <p:ext uri="{BB962C8B-B14F-4D97-AF65-F5344CB8AC3E}">
        <p14:creationId xmlns:p14="http://schemas.microsoft.com/office/powerpoint/2010/main" val="42163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1" name="Group 13">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2" name="Rectangle 20">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D059703-86B8-47FC-AC7A-A1A67705485E}"/>
              </a:ext>
            </a:extLst>
          </p:cNvPr>
          <p:cNvSpPr>
            <a:spLocks noGrp="1"/>
          </p:cNvSpPr>
          <p:nvPr>
            <p:ph type="title"/>
          </p:nvPr>
        </p:nvSpPr>
        <p:spPr>
          <a:xfrm>
            <a:off x="7532710" y="620722"/>
            <a:ext cx="3518748" cy="1142462"/>
          </a:xfrm>
        </p:spPr>
        <p:txBody>
          <a:bodyPr vert="horz" lIns="91440" tIns="45720" rIns="91440" bIns="45720" rtlCol="0" anchor="b">
            <a:normAutofit/>
          </a:bodyPr>
          <a:lstStyle/>
          <a:p>
            <a:r>
              <a:rPr lang="en-US" sz="2800" b="1" dirty="0">
                <a:effectLst>
                  <a:outerShdw blurRad="38100" dist="38100" dir="2700000" algn="tl">
                    <a:srgbClr val="000000">
                      <a:alpha val="43137"/>
                    </a:srgbClr>
                  </a:outerShdw>
                </a:effectLst>
              </a:rPr>
              <a:t>Discovery &amp; Discussion</a:t>
            </a:r>
          </a:p>
        </p:txBody>
      </p:sp>
      <p:sp>
        <p:nvSpPr>
          <p:cNvPr id="33"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B5062960-0EC9-4E1A-9488-5CCBD5831EA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606150" y="823188"/>
            <a:ext cx="4465605"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8" name="Text Placeholder 7">
            <a:extLst>
              <a:ext uri="{FF2B5EF4-FFF2-40B4-BE49-F238E27FC236}">
                <a16:creationId xmlns:a16="http://schemas.microsoft.com/office/drawing/2014/main" id="{F9C71B41-B38E-4E14-BCE4-2D63985015A3}"/>
              </a:ext>
            </a:extLst>
          </p:cNvPr>
          <p:cNvSpPr>
            <a:spLocks noGrp="1"/>
          </p:cNvSpPr>
          <p:nvPr>
            <p:ph type="body" sz="half" idx="2"/>
          </p:nvPr>
        </p:nvSpPr>
        <p:spPr>
          <a:xfrm>
            <a:off x="7532709" y="1822448"/>
            <a:ext cx="4181495" cy="3956787"/>
          </a:xfrm>
        </p:spPr>
        <p:txBody>
          <a:bodyPr vert="horz" lIns="91440" tIns="45720" rIns="91440" bIns="45720" rtlCol="0" anchor="t">
            <a:normAutofit lnSpcReduction="10000"/>
          </a:bodyPr>
          <a:lstStyle/>
          <a:p>
            <a:pPr marL="228600" indent="-228600">
              <a:buFont typeface="Wingdings 3" panose="05040102010807070707" pitchFamily="18" charset="2"/>
              <a:buChar char=""/>
            </a:pPr>
            <a:r>
              <a:rPr lang="en-US" sz="2000" dirty="0">
                <a:solidFill>
                  <a:schemeClr val="tx1"/>
                </a:solidFill>
              </a:rPr>
              <a:t>Readmissions are multifactorial!</a:t>
            </a:r>
          </a:p>
          <a:p>
            <a:pPr marL="228600" indent="-228600">
              <a:buFont typeface="Wingdings 3" panose="05040102010807070707" pitchFamily="18" charset="2"/>
              <a:buChar char=""/>
            </a:pPr>
            <a:r>
              <a:rPr lang="en-US" sz="2000" dirty="0">
                <a:solidFill>
                  <a:schemeClr val="tx1"/>
                </a:solidFill>
              </a:rPr>
              <a:t>Focus on AVOIDABLE readmissions</a:t>
            </a:r>
          </a:p>
          <a:p>
            <a:pPr marL="228600" indent="-228600">
              <a:buFont typeface="Wingdings 3" panose="05040102010807070707" pitchFamily="18" charset="2"/>
              <a:buChar char=""/>
            </a:pPr>
            <a:r>
              <a:rPr lang="en-US" sz="2000" dirty="0">
                <a:solidFill>
                  <a:schemeClr val="tx1"/>
                </a:solidFill>
              </a:rPr>
              <a:t>Consider patient’s unique characteristics and social determinants of health</a:t>
            </a:r>
          </a:p>
          <a:p>
            <a:pPr marL="228600" indent="-228600">
              <a:buFont typeface="Wingdings 3" panose="05040102010807070707" pitchFamily="18" charset="2"/>
              <a:buChar char=""/>
            </a:pPr>
            <a:r>
              <a:rPr lang="en-US" sz="2000" dirty="0">
                <a:solidFill>
                  <a:schemeClr val="tx1"/>
                </a:solidFill>
              </a:rPr>
              <a:t>White Board Series: </a:t>
            </a:r>
            <a:r>
              <a:rPr lang="en-US" sz="2000" dirty="0">
                <a:solidFill>
                  <a:schemeClr val="tx1"/>
                </a:solidFill>
                <a:hlinkClick r:id="rId4">
                  <a:extLst>
                    <a:ext uri="{A12FA001-AC4F-418D-AE19-62706E023703}">
                      <ahyp:hlinkClr xmlns:ahyp="http://schemas.microsoft.com/office/drawing/2018/hyperlinkcolor" val="tx"/>
                    </a:ext>
                  </a:extLst>
                </a:hlinkClick>
              </a:rPr>
              <a:t>Understanding Root Causes  </a:t>
            </a:r>
            <a:endParaRPr lang="en-US" sz="2000" dirty="0">
              <a:solidFill>
                <a:schemeClr val="tx1"/>
              </a:solidFill>
            </a:endParaRPr>
          </a:p>
          <a:p>
            <a:r>
              <a:rPr lang="en-US" sz="2000" dirty="0">
                <a:solidFill>
                  <a:schemeClr val="tx1"/>
                </a:solidFill>
              </a:rPr>
              <a:t> “Surprises are your real areas of opportunity in the upcoming year.”  ~Amy Boutwell</a:t>
            </a:r>
          </a:p>
        </p:txBody>
      </p:sp>
      <p:sp>
        <p:nvSpPr>
          <p:cNvPr id="5" name="Slide Number Placeholder 4">
            <a:extLst>
              <a:ext uri="{FF2B5EF4-FFF2-40B4-BE49-F238E27FC236}">
                <a16:creationId xmlns:a16="http://schemas.microsoft.com/office/drawing/2014/main" id="{32A90C70-29A8-4171-B0C8-FB1D19BCA323}"/>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A34A9F08-2E2D-4A1D-8917-04B302984AB9}" type="slidenum">
              <a:rPr lang="en-US" sz="1600" smtClean="0">
                <a:solidFill>
                  <a:schemeClr val="tx1"/>
                </a:solidFill>
              </a:rPr>
              <a:pPr>
                <a:spcAft>
                  <a:spcPts val="600"/>
                </a:spcAft>
              </a:pPr>
              <a:t>6</a:t>
            </a:fld>
            <a:endParaRPr lang="en-US" sz="1600" dirty="0">
              <a:solidFill>
                <a:schemeClr val="tx1"/>
              </a:solidFill>
            </a:endParaRPr>
          </a:p>
        </p:txBody>
      </p:sp>
      <p:grpSp>
        <p:nvGrpSpPr>
          <p:cNvPr id="25" name="Group 24">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8715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84A507-10AB-4467-BFB1-6BD2A916D0F1}"/>
              </a:ext>
            </a:extLst>
          </p:cNvPr>
          <p:cNvSpPr>
            <a:spLocks noGrp="1"/>
          </p:cNvSpPr>
          <p:nvPr>
            <p:ph type="title"/>
          </p:nvPr>
        </p:nvSpPr>
        <p:spPr>
          <a:xfrm>
            <a:off x="1966203" y="103000"/>
            <a:ext cx="7760677" cy="1013194"/>
          </a:xfrm>
        </p:spPr>
        <p:txBody>
          <a:bodyPr/>
          <a:lstStyle/>
          <a:p>
            <a:r>
              <a:rPr lang="en-US" b="1" dirty="0"/>
              <a:t>Strategies to reduce readmissions</a:t>
            </a:r>
          </a:p>
        </p:txBody>
      </p:sp>
      <p:sp>
        <p:nvSpPr>
          <p:cNvPr id="8" name="Content Placeholder 7">
            <a:extLst>
              <a:ext uri="{FF2B5EF4-FFF2-40B4-BE49-F238E27FC236}">
                <a16:creationId xmlns:a16="http://schemas.microsoft.com/office/drawing/2014/main" id="{27A4BE87-FF51-49C3-9D7E-93C1010D4936}"/>
              </a:ext>
            </a:extLst>
          </p:cNvPr>
          <p:cNvSpPr>
            <a:spLocks noGrp="1"/>
          </p:cNvSpPr>
          <p:nvPr>
            <p:ph sz="half" idx="13"/>
          </p:nvPr>
        </p:nvSpPr>
        <p:spPr>
          <a:xfrm>
            <a:off x="0" y="1122219"/>
            <a:ext cx="11673444" cy="5525716"/>
          </a:xfrm>
        </p:spPr>
        <p:txBody>
          <a:bodyPr anchor="t" anchorCtr="0">
            <a:normAutofit fontScale="55000" lnSpcReduction="20000"/>
          </a:bodyPr>
          <a:lstStyle/>
          <a:p>
            <a:r>
              <a:rPr lang="en-US" sz="3500" dirty="0">
                <a:solidFill>
                  <a:schemeClr val="tx1"/>
                </a:solidFill>
              </a:rPr>
              <a:t>Assure correct level of care</a:t>
            </a:r>
          </a:p>
          <a:p>
            <a:r>
              <a:rPr lang="en-US" sz="3500" dirty="0">
                <a:solidFill>
                  <a:schemeClr val="tx1"/>
                </a:solidFill>
              </a:rPr>
              <a:t>Discharge planning checklist/binder/portable patient record given on admission</a:t>
            </a:r>
          </a:p>
          <a:p>
            <a:r>
              <a:rPr lang="en-US" sz="3500" dirty="0">
                <a:solidFill>
                  <a:schemeClr val="tx1"/>
                </a:solidFill>
              </a:rPr>
              <a:t>Engaging patient and family – bedside report/huddles</a:t>
            </a:r>
          </a:p>
          <a:p>
            <a:r>
              <a:rPr lang="en-US" sz="3500" dirty="0">
                <a:solidFill>
                  <a:schemeClr val="tx1"/>
                </a:solidFill>
              </a:rPr>
              <a:t>Post discharge follow-up calls/multiple calls</a:t>
            </a:r>
          </a:p>
          <a:p>
            <a:r>
              <a:rPr lang="en-US" sz="3500" dirty="0">
                <a:solidFill>
                  <a:schemeClr val="tx1"/>
                </a:solidFill>
              </a:rPr>
              <a:t>Discovery tool</a:t>
            </a:r>
          </a:p>
          <a:p>
            <a:r>
              <a:rPr lang="en-US" sz="3500" dirty="0">
                <a:solidFill>
                  <a:schemeClr val="tx1"/>
                </a:solidFill>
              </a:rPr>
              <a:t>Readmissions interviews</a:t>
            </a:r>
          </a:p>
          <a:p>
            <a:r>
              <a:rPr lang="en-US" sz="3500" dirty="0">
                <a:solidFill>
                  <a:schemeClr val="tx1"/>
                </a:solidFill>
              </a:rPr>
              <a:t>Community collaboratives – Referrals to services and supports available within the community</a:t>
            </a:r>
          </a:p>
          <a:p>
            <a:r>
              <a:rPr lang="en-US" sz="3500" dirty="0">
                <a:solidFill>
                  <a:schemeClr val="tx1"/>
                </a:solidFill>
              </a:rPr>
              <a:t>Customized transitional care plan</a:t>
            </a:r>
          </a:p>
          <a:p>
            <a:r>
              <a:rPr lang="en-US" sz="3500" dirty="0">
                <a:solidFill>
                  <a:schemeClr val="tx1"/>
                </a:solidFill>
              </a:rPr>
              <a:t>Teach back – Training/re-training staff </a:t>
            </a:r>
          </a:p>
          <a:p>
            <a:r>
              <a:rPr lang="en-US" sz="3500" dirty="0">
                <a:solidFill>
                  <a:schemeClr val="tx1"/>
                </a:solidFill>
              </a:rPr>
              <a:t>Advanced care planning</a:t>
            </a:r>
          </a:p>
          <a:p>
            <a:r>
              <a:rPr lang="en-US" sz="3500" dirty="0">
                <a:solidFill>
                  <a:schemeClr val="tx1"/>
                </a:solidFill>
              </a:rPr>
              <a:t>Data stratification – Sharing across staff</a:t>
            </a:r>
          </a:p>
          <a:p>
            <a:r>
              <a:rPr lang="en-US" sz="3500" dirty="0">
                <a:solidFill>
                  <a:schemeClr val="tx1"/>
                </a:solidFill>
              </a:rPr>
              <a:t>Place provider in nursing home 3 days/week</a:t>
            </a:r>
          </a:p>
          <a:p>
            <a:r>
              <a:rPr lang="en-US" sz="3500" dirty="0">
                <a:solidFill>
                  <a:schemeClr val="tx1"/>
                </a:solidFill>
              </a:rPr>
              <a:t>Pharmacy review of cultures</a:t>
            </a:r>
          </a:p>
          <a:p>
            <a:pPr marL="0" indent="0">
              <a:buNone/>
            </a:pPr>
            <a:endParaRPr lang="en-US" dirty="0"/>
          </a:p>
        </p:txBody>
      </p:sp>
      <p:sp>
        <p:nvSpPr>
          <p:cNvPr id="4" name="Slide Number Placeholder 3">
            <a:extLst>
              <a:ext uri="{FF2B5EF4-FFF2-40B4-BE49-F238E27FC236}">
                <a16:creationId xmlns:a16="http://schemas.microsoft.com/office/drawing/2014/main" id="{AB0BF460-338B-4163-8A72-DCAE9408930C}"/>
              </a:ext>
            </a:extLst>
          </p:cNvPr>
          <p:cNvSpPr>
            <a:spLocks noGrp="1"/>
          </p:cNvSpPr>
          <p:nvPr>
            <p:ph type="sldNum" sz="quarter" idx="12"/>
          </p:nvPr>
        </p:nvSpPr>
        <p:spPr/>
        <p:txBody>
          <a:bodyPr/>
          <a:lstStyle/>
          <a:p>
            <a:fld id="{4FAB73BC-B049-4115-A692-8D63A059BFB8}" type="slidenum">
              <a:rPr lang="en-US" sz="1600">
                <a:solidFill>
                  <a:schemeClr val="tx1"/>
                </a:solidFill>
                <a:latin typeface="Century Gothic" panose="020B0502020202020204"/>
              </a:rPr>
              <a:pPr/>
              <a:t>7</a:t>
            </a:fld>
            <a:endParaRPr lang="en-US" sz="1600" dirty="0">
              <a:solidFill>
                <a:schemeClr val="tx1"/>
              </a:solidFill>
              <a:latin typeface="Century Gothic" panose="020B0502020202020204"/>
            </a:endParaRPr>
          </a:p>
        </p:txBody>
      </p:sp>
      <p:pic>
        <p:nvPicPr>
          <p:cNvPr id="2" name="Picture 1">
            <a:extLst>
              <a:ext uri="{FF2B5EF4-FFF2-40B4-BE49-F238E27FC236}">
                <a16:creationId xmlns:a16="http://schemas.microsoft.com/office/drawing/2014/main" id="{B41C8CAD-E81A-4D0B-89C0-C131AE9487C2}"/>
              </a:ext>
            </a:extLst>
          </p:cNvPr>
          <p:cNvPicPr>
            <a:picLocks noChangeAspect="1"/>
          </p:cNvPicPr>
          <p:nvPr/>
        </p:nvPicPr>
        <p:blipFill>
          <a:blip r:embed="rId3"/>
          <a:stretch>
            <a:fillRect/>
          </a:stretch>
        </p:blipFill>
        <p:spPr>
          <a:xfrm>
            <a:off x="8714470" y="6248403"/>
            <a:ext cx="914479" cy="487722"/>
          </a:xfrm>
          <a:prstGeom prst="rect">
            <a:avLst/>
          </a:prstGeom>
        </p:spPr>
      </p:pic>
    </p:spTree>
    <p:extLst>
      <p:ext uri="{BB962C8B-B14F-4D97-AF65-F5344CB8AC3E}">
        <p14:creationId xmlns:p14="http://schemas.microsoft.com/office/powerpoint/2010/main" val="17753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666B06D-0979-470D-81C1-6C035998ED26}"/>
              </a:ext>
            </a:extLst>
          </p:cNvPr>
          <p:cNvSpPr>
            <a:spLocks noGrp="1"/>
          </p:cNvSpPr>
          <p:nvPr>
            <p:ph sz="half" idx="13"/>
          </p:nvPr>
        </p:nvSpPr>
        <p:spPr>
          <a:xfrm>
            <a:off x="2057401" y="1326776"/>
            <a:ext cx="7663543" cy="4921626"/>
          </a:xfrm>
        </p:spPr>
        <p:txBody>
          <a:bodyPr anchor="t" anchorCtr="0">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ABF36ECD-C0A3-41C3-AC8D-603B059B3038}"/>
              </a:ext>
            </a:extLst>
          </p:cNvPr>
          <p:cNvSpPr>
            <a:spLocks noGrp="1"/>
          </p:cNvSpPr>
          <p:nvPr>
            <p:ph type="sldNum" sz="quarter" idx="12"/>
          </p:nvPr>
        </p:nvSpPr>
        <p:spPr>
          <a:xfrm>
            <a:off x="10756524" y="5613647"/>
            <a:ext cx="856907" cy="669925"/>
          </a:xfrm>
        </p:spPr>
        <p:txBody>
          <a:bodyPr/>
          <a:lstStyle/>
          <a:p>
            <a:fld id="{A34A9F08-2E2D-4A1D-8917-04B302984AB9}" type="slidenum">
              <a:rPr lang="en-US" sz="1600">
                <a:solidFill>
                  <a:schemeClr val="tx1"/>
                </a:solidFill>
                <a:latin typeface="Century Gothic" panose="020B0502020202020204"/>
              </a:rPr>
              <a:pPr/>
              <a:t>8</a:t>
            </a:fld>
            <a:endParaRPr lang="en-US" sz="1600" dirty="0">
              <a:solidFill>
                <a:schemeClr val="tx1"/>
              </a:solidFill>
              <a:latin typeface="Century Gothic" panose="020B0502020202020204"/>
            </a:endParaRPr>
          </a:p>
        </p:txBody>
      </p:sp>
      <p:sp>
        <p:nvSpPr>
          <p:cNvPr id="3" name="Content Placeholder 2">
            <a:extLst>
              <a:ext uri="{FF2B5EF4-FFF2-40B4-BE49-F238E27FC236}">
                <a16:creationId xmlns:a16="http://schemas.microsoft.com/office/drawing/2014/main" id="{4CF503B1-1F66-441F-AFEE-77F52E987552}"/>
              </a:ext>
            </a:extLst>
          </p:cNvPr>
          <p:cNvSpPr>
            <a:spLocks noGrp="1"/>
          </p:cNvSpPr>
          <p:nvPr>
            <p:ph sz="quarter" idx="4"/>
          </p:nvPr>
        </p:nvSpPr>
        <p:spPr>
          <a:xfrm>
            <a:off x="902989" y="1595348"/>
            <a:ext cx="10386019" cy="2546268"/>
          </a:xfrm>
        </p:spPr>
        <p:txBody>
          <a:bodyPr>
            <a:normAutofit/>
          </a:bodyPr>
          <a:lstStyle/>
          <a:p>
            <a:pPr marL="0" indent="0" algn="ctr">
              <a:buNone/>
            </a:pPr>
            <a:r>
              <a:rPr lang="en-US" sz="4400" b="1" dirty="0">
                <a:solidFill>
                  <a:schemeClr val="tx1"/>
                </a:solidFill>
              </a:rPr>
              <a:t>Who can do this work?</a:t>
            </a:r>
          </a:p>
          <a:p>
            <a:pPr marL="0" indent="0" algn="ctr">
              <a:buNone/>
            </a:pPr>
            <a:endParaRPr lang="en-US" sz="2800" b="1" dirty="0">
              <a:solidFill>
                <a:srgbClr val="FF0000"/>
              </a:solidFill>
            </a:endParaRPr>
          </a:p>
        </p:txBody>
      </p:sp>
      <p:pic>
        <p:nvPicPr>
          <p:cNvPr id="5" name="Picture 4">
            <a:extLst>
              <a:ext uri="{FF2B5EF4-FFF2-40B4-BE49-F238E27FC236}">
                <a16:creationId xmlns:a16="http://schemas.microsoft.com/office/drawing/2014/main" id="{E9FAD870-ABF0-484A-B809-6F7B97C16A33}"/>
              </a:ext>
            </a:extLst>
          </p:cNvPr>
          <p:cNvPicPr>
            <a:picLocks noChangeAspect="1"/>
          </p:cNvPicPr>
          <p:nvPr/>
        </p:nvPicPr>
        <p:blipFill>
          <a:blip r:embed="rId3"/>
          <a:stretch>
            <a:fillRect/>
          </a:stretch>
        </p:blipFill>
        <p:spPr>
          <a:xfrm>
            <a:off x="1899799" y="286376"/>
            <a:ext cx="2124947" cy="541038"/>
          </a:xfrm>
          <a:prstGeom prst="rect">
            <a:avLst/>
          </a:prstGeom>
        </p:spPr>
      </p:pic>
      <p:pic>
        <p:nvPicPr>
          <p:cNvPr id="6" name="Picture 5">
            <a:extLst>
              <a:ext uri="{FF2B5EF4-FFF2-40B4-BE49-F238E27FC236}">
                <a16:creationId xmlns:a16="http://schemas.microsoft.com/office/drawing/2014/main" id="{FD835B40-C913-4C19-B363-4530D0E5D644}"/>
              </a:ext>
            </a:extLst>
          </p:cNvPr>
          <p:cNvPicPr>
            <a:picLocks noChangeAspect="1"/>
          </p:cNvPicPr>
          <p:nvPr/>
        </p:nvPicPr>
        <p:blipFill>
          <a:blip r:embed="rId4"/>
          <a:stretch>
            <a:fillRect/>
          </a:stretch>
        </p:blipFill>
        <p:spPr>
          <a:xfrm>
            <a:off x="8734914" y="6283572"/>
            <a:ext cx="914778" cy="487349"/>
          </a:xfrm>
          <a:prstGeom prst="rect">
            <a:avLst/>
          </a:prstGeom>
        </p:spPr>
      </p:pic>
      <p:pic>
        <p:nvPicPr>
          <p:cNvPr id="8" name="Picture 7" descr="A close up of a logo&#10;&#10;Description automatically generated">
            <a:extLst>
              <a:ext uri="{FF2B5EF4-FFF2-40B4-BE49-F238E27FC236}">
                <a16:creationId xmlns:a16="http://schemas.microsoft.com/office/drawing/2014/main" id="{33ECF72A-0868-41F5-BC66-E18786D9C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3732" y="3079431"/>
            <a:ext cx="6344535" cy="2124371"/>
          </a:xfrm>
          <a:prstGeom prst="rect">
            <a:avLst/>
          </a:prstGeom>
        </p:spPr>
      </p:pic>
    </p:spTree>
    <p:extLst>
      <p:ext uri="{BB962C8B-B14F-4D97-AF65-F5344CB8AC3E}">
        <p14:creationId xmlns:p14="http://schemas.microsoft.com/office/powerpoint/2010/main" val="1601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E9A321-3170-4EF8-BF98-D99D89089F8B}"/>
              </a:ext>
            </a:extLst>
          </p:cNvPr>
          <p:cNvSpPr>
            <a:spLocks noGrp="1"/>
          </p:cNvSpPr>
          <p:nvPr>
            <p:ph type="title"/>
          </p:nvPr>
        </p:nvSpPr>
        <p:spPr>
          <a:xfrm>
            <a:off x="890855" y="4824941"/>
            <a:ext cx="8534400" cy="1507067"/>
          </a:xfrm>
        </p:spPr>
        <p:txBody>
          <a:bodyPr>
            <a:normAutofit/>
          </a:bodyPr>
          <a:lstStyle/>
          <a:p>
            <a:r>
              <a:rPr lang="en-US" b="1" dirty="0">
                <a:effectLst>
                  <a:outerShdw blurRad="38100" dist="38100" dir="2700000" algn="tl">
                    <a:srgbClr val="000000">
                      <a:alpha val="43137"/>
                    </a:srgbClr>
                  </a:outerShdw>
                </a:effectLst>
              </a:rPr>
              <a:t>Threading PFE and Health Equity</a:t>
            </a:r>
          </a:p>
        </p:txBody>
      </p:sp>
      <p:pic>
        <p:nvPicPr>
          <p:cNvPr id="9" name="Picture 8">
            <a:extLst>
              <a:ext uri="{FF2B5EF4-FFF2-40B4-BE49-F238E27FC236}">
                <a16:creationId xmlns:a16="http://schemas.microsoft.com/office/drawing/2014/main" id="{7C382BB7-D247-4EC0-B8F1-DF875DA425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8240" y="1022888"/>
            <a:ext cx="5546089" cy="3697393"/>
          </a:xfrm>
          <a:prstGeom prst="rect">
            <a:avLst/>
          </a:prstGeom>
          <a:effectLst>
            <a:innerShdw blurRad="57150" dist="38100" dir="14460000">
              <a:prstClr val="black">
                <a:alpha val="70000"/>
              </a:prstClr>
            </a:innerShdw>
          </a:effectLst>
        </p:spPr>
      </p:pic>
      <p:sp>
        <p:nvSpPr>
          <p:cNvPr id="7" name="Content Placeholder 6">
            <a:extLst>
              <a:ext uri="{FF2B5EF4-FFF2-40B4-BE49-F238E27FC236}">
                <a16:creationId xmlns:a16="http://schemas.microsoft.com/office/drawing/2014/main" id="{415817B2-5DA4-41D8-B75E-F459E0EAB0EF}"/>
              </a:ext>
            </a:extLst>
          </p:cNvPr>
          <p:cNvSpPr>
            <a:spLocks noGrp="1"/>
          </p:cNvSpPr>
          <p:nvPr>
            <p:ph idx="1"/>
          </p:nvPr>
        </p:nvSpPr>
        <p:spPr>
          <a:xfrm>
            <a:off x="7594169" y="968427"/>
            <a:ext cx="4231038" cy="3575884"/>
          </a:xfrm>
        </p:spPr>
        <p:txBody>
          <a:bodyPr>
            <a:normAutofit/>
          </a:bodyPr>
          <a:lstStyle/>
          <a:p>
            <a:pPr marL="0" indent="0">
              <a:buNone/>
            </a:pPr>
            <a:r>
              <a:rPr lang="en-US" dirty="0">
                <a:solidFill>
                  <a:schemeClr val="tx1"/>
                </a:solidFill>
              </a:rPr>
              <a:t>What would you tell patients about why we are working on readmissions?</a:t>
            </a:r>
          </a:p>
          <a:p>
            <a:pPr marL="0" indent="0">
              <a:buNone/>
            </a:pPr>
            <a:endParaRPr lang="en-US" dirty="0">
              <a:solidFill>
                <a:schemeClr val="tx1"/>
              </a:solidFill>
            </a:endParaRPr>
          </a:p>
          <a:p>
            <a:pPr marL="0" indent="0">
              <a:buNone/>
            </a:pPr>
            <a:r>
              <a:rPr lang="en-US" dirty="0">
                <a:solidFill>
                  <a:schemeClr val="tx1"/>
                </a:solidFill>
              </a:rPr>
              <a:t>How will you “Communicate Findings” with your:</a:t>
            </a:r>
          </a:p>
          <a:p>
            <a:pPr marL="0" indent="0">
              <a:buNone/>
            </a:pPr>
            <a:r>
              <a:rPr lang="en-US" dirty="0">
                <a:solidFill>
                  <a:schemeClr val="tx1"/>
                </a:solidFill>
              </a:rPr>
              <a:t>     Providers?</a:t>
            </a:r>
          </a:p>
          <a:p>
            <a:pPr marL="0" indent="0">
              <a:buNone/>
            </a:pPr>
            <a:r>
              <a:rPr lang="en-US" dirty="0">
                <a:solidFill>
                  <a:schemeClr val="tx1"/>
                </a:solidFill>
              </a:rPr>
              <a:t>     Staff?</a:t>
            </a:r>
          </a:p>
          <a:p>
            <a:pPr marL="0" indent="0">
              <a:buNone/>
            </a:pPr>
            <a:r>
              <a:rPr lang="en-US" dirty="0">
                <a:solidFill>
                  <a:schemeClr val="tx1"/>
                </a:solidFill>
              </a:rPr>
              <a:t>     Patients &amp; families?</a:t>
            </a:r>
          </a:p>
        </p:txBody>
      </p:sp>
      <p:sp>
        <p:nvSpPr>
          <p:cNvPr id="5" name="Slide Number Placeholder 4">
            <a:extLst>
              <a:ext uri="{FF2B5EF4-FFF2-40B4-BE49-F238E27FC236}">
                <a16:creationId xmlns:a16="http://schemas.microsoft.com/office/drawing/2014/main" id="{4DB0D36D-BFCA-442C-BB98-30A1CF1A6F52}"/>
              </a:ext>
            </a:extLst>
          </p:cNvPr>
          <p:cNvSpPr>
            <a:spLocks noGrp="1"/>
          </p:cNvSpPr>
          <p:nvPr>
            <p:ph type="sldNum" sz="quarter" idx="12"/>
          </p:nvPr>
        </p:nvSpPr>
        <p:spPr>
          <a:xfrm>
            <a:off x="10363200" y="5578475"/>
            <a:ext cx="1142245" cy="669925"/>
          </a:xfrm>
        </p:spPr>
        <p:txBody>
          <a:bodyPr>
            <a:normAutofit/>
          </a:bodyPr>
          <a:lstStyle/>
          <a:p>
            <a:pPr>
              <a:spcAft>
                <a:spcPts val="600"/>
              </a:spcAft>
            </a:pPr>
            <a:fld id="{A34A9F08-2E2D-4A1D-8917-04B302984AB9}" type="slidenum">
              <a:rPr lang="en-US" sz="1600" smtClean="0">
                <a:solidFill>
                  <a:schemeClr val="tx1"/>
                </a:solidFill>
              </a:rPr>
              <a:pPr>
                <a:spcAft>
                  <a:spcPts val="600"/>
                </a:spcAft>
              </a:pPr>
              <a:t>9</a:t>
            </a:fld>
            <a:endParaRPr lang="en-US" sz="1600" dirty="0">
              <a:solidFill>
                <a:schemeClr val="tx1"/>
              </a:solidFill>
            </a:endParaRPr>
          </a:p>
        </p:txBody>
      </p:sp>
    </p:spTree>
    <p:extLst>
      <p:ext uri="{BB962C8B-B14F-4D97-AF65-F5344CB8AC3E}">
        <p14:creationId xmlns:p14="http://schemas.microsoft.com/office/powerpoint/2010/main" val="399665318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0BEF4B1C31944E83090DF589FACEAE" ma:contentTypeVersion="10" ma:contentTypeDescription="Create a new document." ma:contentTypeScope="" ma:versionID="df42003dc5ed535b63a4fb68dce23672">
  <xsd:schema xmlns:xsd="http://www.w3.org/2001/XMLSchema" xmlns:xs="http://www.w3.org/2001/XMLSchema" xmlns:p="http://schemas.microsoft.com/office/2006/metadata/properties" xmlns:ns2="b20aa172-3d79-4ffa-a930-deab782b4262" targetNamespace="http://schemas.microsoft.com/office/2006/metadata/properties" ma:root="true" ma:fieldsID="f21428f4e96203ba17472f631da87aeb" ns2:_="">
    <xsd:import namespace="b20aa172-3d79-4ffa-a930-deab782b42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aa172-3d79-4ffa-a930-deab782b42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EC1541-8856-4E2E-8D0B-6563587D352D}">
  <ds:schemaRefs>
    <ds:schemaRef ds:uri="http://schemas.microsoft.com/sharepoint/v3/contenttype/forms"/>
  </ds:schemaRefs>
</ds:datastoreItem>
</file>

<file path=customXml/itemProps2.xml><?xml version="1.0" encoding="utf-8"?>
<ds:datastoreItem xmlns:ds="http://schemas.openxmlformats.org/officeDocument/2006/customXml" ds:itemID="{11E9EDEE-77D0-4EE6-93B8-365114822F6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0aa172-3d79-4ffa-a930-deab782b4262"/>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0FFFABFD-C001-482C-8C3C-25096494E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aa172-3d79-4ffa-a930-deab782b4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428</TotalTime>
  <Words>3138</Words>
  <Application>Microsoft Office PowerPoint</Application>
  <PresentationFormat>Widescreen</PresentationFormat>
  <Paragraphs>223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Slice</vt:lpstr>
      <vt:lpstr>RAPID Action Readmission reduction Collaborative  Discovery </vt:lpstr>
      <vt:lpstr>PowerPoint Presentation</vt:lpstr>
      <vt:lpstr>PowerPoint Presentation</vt:lpstr>
      <vt:lpstr>Examples of Candidates for Collaborative</vt:lpstr>
      <vt:lpstr>PowerPoint Presentation</vt:lpstr>
      <vt:lpstr>Discovery &amp; Discussion</vt:lpstr>
      <vt:lpstr>Strategies to reduce readmissions</vt:lpstr>
      <vt:lpstr>PowerPoint Presentation</vt:lpstr>
      <vt:lpstr>Threading PFE and Health Equity</vt:lpstr>
      <vt:lpstr>PowerPoint Presentation</vt:lpstr>
      <vt:lpstr>Next Week: Design</vt:lpstr>
      <vt:lpstr>Onward and upward!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Action Readmission reduction Collaborative  Discovery</dc:title>
  <dc:creator>Nikki Medalen</dc:creator>
  <cp:lastModifiedBy>Nikki Medalen</cp:lastModifiedBy>
  <cp:revision>13</cp:revision>
  <cp:lastPrinted>2020-01-08T21:49:13Z</cp:lastPrinted>
  <dcterms:created xsi:type="dcterms:W3CDTF">2019-12-26T20:59:19Z</dcterms:created>
  <dcterms:modified xsi:type="dcterms:W3CDTF">2020-01-30T19:57:58Z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0x010100460BEF4B1C31944E83090DF589FACEAE</vt:lpwstr>
  </property>
</Properties>
</file>